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sldIdLst>
    <p:sldId id="256" r:id="rId2"/>
    <p:sldId id="283" r:id="rId3"/>
    <p:sldId id="284" r:id="rId4"/>
    <p:sldId id="285" r:id="rId5"/>
    <p:sldId id="286" r:id="rId6"/>
    <p:sldId id="287" r:id="rId7"/>
    <p:sldId id="288" r:id="rId8"/>
    <p:sldId id="289" r:id="rId9"/>
    <p:sldId id="290" r:id="rId10"/>
    <p:sldId id="291" r:id="rId11"/>
    <p:sldId id="292" r:id="rId12"/>
    <p:sldId id="293" r:id="rId13"/>
    <p:sldId id="294"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95" r:id="rId39"/>
    <p:sldId id="281" r:id="rId40"/>
    <p:sldId id="282" r:id="rId4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889" autoAdjust="0"/>
  </p:normalViewPr>
  <p:slideViewPr>
    <p:cSldViewPr snapToGrid="0">
      <p:cViewPr varScale="1">
        <p:scale>
          <a:sx n="46" d="100"/>
          <a:sy n="46" d="100"/>
        </p:scale>
        <p:origin x="1422"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Dzień dobry. Nazywam się Wojciech Ciemski. Chcę dzisiaj opowiedzieć o konflikcie reputacyjnym w społeczności eksperckiej online. Nie będzie to publiczne rozliczanie konkretnych osób. Nie będę pokazywał nazwisk ani diagnozował uczestników. Zamiast tego pokażę proces: jak rzeczywisty błąd, uzasadniona krytyka i wzrost publicznej widoczności mogą połączyć się w narrację, która z czasem przestaje dotyczyć działania, a zaczyna definiować całego człowieka. Połączę osobiste case study z badaniami nad ostracyzmem, dynamiką grupową, powtarzaniem informacji i stresem. Na końcu zaproponuję prosty model reagowania, zaczerpnięty z zarządzania incydentami cyberbezpieczeństwa. Moim celem nie jest przekonanie Państwa, że byłem bezbłędny. Chcę pokazać, że odpowiedzialność za błędy i ochrona przed przemocą reputacyjną mogą być potrzebne jednocześnie.</a:t>
            </a:r>
          </a:p>
          <a:p>
            <a:endParaRPr/>
          </a:p>
          <a:p>
            <a:r>
              <a:t>[Sources]</a:t>
            </a:r>
          </a:p>
          <a:p>
            <a:r>
              <a:t>- Psychologia Cyberprzestrzeni 2026: https://www.cyberpsychoinstytut.pl/psychologia-cyberprzestrzeni/psychologia-cyberprzestrzeni-2026/</a:t>
            </a:r>
          </a:p>
          <a:p>
            <a:r>
              <a:t>- Zanonimizowane archiwum autora: eksporty Discord, zrzuty ekranu, korespondencja i publiczne publikacje z lat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Przemoc </a:t>
            </a:r>
            <a:r>
              <a:rPr lang="pl-PL" dirty="0" err="1"/>
              <a:t>reputacyjna</a:t>
            </a:r>
            <a:r>
              <a:rPr lang="pl-PL" dirty="0"/>
              <a:t> ma szczególną właściwość: może działać długo po zakończeniu pierwotnego sporu. Treści pozostają w wynikach wyszukiwania, są kopiowane między platformami, cytowane bez źródła i odzyskiwane przy każdym nowym wystąpieniu, projekcie lub sukcesie osoby.
Badania nad efektem iluzorycznej prawdy pokazują, że samo powtórzenie zwiększa odczuwaną prawdziwość twierdzenia, ponieważ staje się ono łatwiejsze poznawczo. </a:t>
            </a:r>
            <a:r>
              <a:rPr lang="pl-PL" dirty="0" err="1"/>
              <a:t>Fazio</a:t>
            </a:r>
            <a:r>
              <a:rPr lang="pl-PL" dirty="0"/>
              <a:t> i współautorzy wykazali, że ten efekt może wystąpić nawet wtedy, gdy odbiorca posiada wiedzę pozwalającą rozpoznać błąd. Nie oznacza to, że każde często powtarzane twierdzenie jest fałszywe. Oznacza, że częstotliwość ekspozycji jest odrębną siłą perswazyjną i nie powinna zastępować weryfikacji.
W środowisku </a:t>
            </a:r>
            <a:r>
              <a:rPr lang="pl-PL" dirty="0" err="1"/>
              <a:t>reputacyjnym</a:t>
            </a:r>
            <a:r>
              <a:rPr lang="pl-PL" dirty="0"/>
              <a:t> dochodzi jeszcze utrata pochodzenia informacji. Ten sam zarzut może wrócić jako wpis, artykuł, komentarz, </a:t>
            </a:r>
            <a:r>
              <a:rPr lang="pl-PL" dirty="0" err="1"/>
              <a:t>tag</a:t>
            </a:r>
            <a:r>
              <a:rPr lang="pl-PL" dirty="0"/>
              <a:t>, zrzut ekranu i opowieść przekazana kolejnej osobie. Odbiorca widzi wiele nośników i może błędnie odczytać je jako wiele niezależnych potwierdzeń.
[</a:t>
            </a:r>
            <a:r>
              <a:rPr lang="pl-PL" dirty="0" err="1"/>
              <a:t>Sources</a:t>
            </a:r>
            <a:r>
              <a:rPr lang="pl-PL" dirty="0"/>
              <a:t>]
</a:t>
            </a:r>
            <a:r>
              <a:rPr lang="pl-PL" dirty="0" err="1"/>
              <a:t>Fazio</a:t>
            </a:r>
            <a:r>
              <a:rPr lang="pl-PL" dirty="0"/>
              <a:t>, L. K., </a:t>
            </a:r>
            <a:r>
              <a:rPr lang="pl-PL" dirty="0" err="1"/>
              <a:t>Brashier</a:t>
            </a:r>
            <a:r>
              <a:rPr lang="pl-PL" dirty="0"/>
              <a:t>, N. M., </a:t>
            </a:r>
            <a:r>
              <a:rPr lang="pl-PL" dirty="0" err="1"/>
              <a:t>Payne</a:t>
            </a:r>
            <a:r>
              <a:rPr lang="pl-PL" dirty="0"/>
              <a:t>, B. K., Marsh, E. J. (2015). Knowledge </a:t>
            </a:r>
            <a:r>
              <a:rPr lang="pl-PL" dirty="0" err="1"/>
              <a:t>Does</a:t>
            </a:r>
            <a:r>
              <a:rPr lang="pl-PL" dirty="0"/>
              <a:t> Not </a:t>
            </a:r>
            <a:r>
              <a:rPr lang="pl-PL" dirty="0" err="1"/>
              <a:t>Protect</a:t>
            </a:r>
            <a:r>
              <a:rPr lang="pl-PL" dirty="0"/>
              <a:t> </a:t>
            </a:r>
            <a:r>
              <a:rPr lang="pl-PL" dirty="0" err="1"/>
              <a:t>Against</a:t>
            </a:r>
            <a:r>
              <a:rPr lang="pl-PL" dirty="0"/>
              <a:t> </a:t>
            </a:r>
            <a:r>
              <a:rPr lang="pl-PL" dirty="0" err="1"/>
              <a:t>Illusory</a:t>
            </a:r>
            <a:r>
              <a:rPr lang="pl-PL" dirty="0"/>
              <a:t> </a:t>
            </a:r>
            <a:r>
              <a:rPr lang="pl-PL" dirty="0" err="1"/>
              <a:t>Truth</a:t>
            </a:r>
            <a:r>
              <a:rPr lang="pl-PL" dirty="0"/>
              <a:t>. </a:t>
            </a:r>
            <a:r>
              <a:rPr lang="pl-PL" dirty="0" err="1"/>
              <a:t>Journal</a:t>
            </a:r>
            <a:r>
              <a:rPr lang="pl-PL" dirty="0"/>
              <a:t> of </a:t>
            </a:r>
            <a:r>
              <a:rPr lang="pl-PL" dirty="0" err="1"/>
              <a:t>Experimental</a:t>
            </a:r>
            <a:r>
              <a:rPr lang="pl-PL" dirty="0"/>
              <a:t> </a:t>
            </a:r>
            <a:r>
              <a:rPr lang="pl-PL" dirty="0" err="1"/>
              <a:t>Psychology</a:t>
            </a:r>
            <a:r>
              <a:rPr lang="pl-PL" dirty="0"/>
              <a:t>: General, 144(5), 993-1002. https://doi.org/10.1037/xge0000098</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740248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społecznościach eksperckich przemoc rzadko przedstawia się jako przemoc. Częściej przyjmuje język ochrony branży, klientów, standardów albo etyki. Taki cel może być autentyczny i ważny. Nie zwalnia jednak z obowiązku weryfikacji, proporcjonalności, prawa do odpowiedzi, ochrony danych osób trzecich i aktualizowania przekazu po korekcie.
W moim materiale część osób zaangażowanych w krytykę deklarowała jednocześnie aktywność przeciw hejtowi. Nie jest to automatyczny dowód hipokryzji. Badania nad moralnym licencjonowaniem pokazują jednak, że wcześniejsze lub deklarowane moralne działanie może w pewnych warunkach zwiększać pobłażliwość wobec kolejnego zachowania. Metaanaliza </a:t>
            </a:r>
            <a:r>
              <a:rPr lang="pl-PL" dirty="0" err="1"/>
              <a:t>Blakena</a:t>
            </a:r>
            <a:r>
              <a:rPr lang="pl-PL" dirty="0"/>
              <a:t> wskazuje, że efekt jest zależny od kontekstu, dlatego nie wolno używać go do diagnozowania konkretnych ludzi.
Pan Bandura opisuje również moralne odłączenie: możliwość uzasadniania szkody wyższym celem, rozpraszania odpowiedzialności w grupie, łagodzenia języka własnego działania i pomniejszania konsekwencji dla celu. Najbezpieczniejszy wniosek brzmi więc: nie oceniamy etyczności osoby na podstawie deklarowanej misji. Oceniamy procedurę i konkretne zachowanie.
[</a:t>
            </a:r>
            <a:r>
              <a:rPr lang="pl-PL" dirty="0" err="1"/>
              <a:t>Sources</a:t>
            </a:r>
            <a:r>
              <a:rPr lang="pl-PL" dirty="0"/>
              <a:t>]
Bandura, A. (1999). </a:t>
            </a:r>
            <a:r>
              <a:rPr lang="pl-PL" dirty="0" err="1"/>
              <a:t>Moral</a:t>
            </a:r>
            <a:r>
              <a:rPr lang="pl-PL" dirty="0"/>
              <a:t> Disengagement in the </a:t>
            </a:r>
            <a:r>
              <a:rPr lang="pl-PL" dirty="0" err="1"/>
              <a:t>Perpetration</a:t>
            </a:r>
            <a:r>
              <a:rPr lang="pl-PL" dirty="0"/>
              <a:t> of </a:t>
            </a:r>
            <a:r>
              <a:rPr lang="pl-PL" dirty="0" err="1"/>
              <a:t>Inhumanities</a:t>
            </a:r>
            <a:r>
              <a:rPr lang="pl-PL" dirty="0"/>
              <a:t>. </a:t>
            </a:r>
            <a:r>
              <a:rPr lang="pl-PL" dirty="0" err="1"/>
              <a:t>Personality</a:t>
            </a:r>
            <a:r>
              <a:rPr lang="pl-PL" dirty="0"/>
              <a:t> and </a:t>
            </a:r>
            <a:r>
              <a:rPr lang="pl-PL" dirty="0" err="1"/>
              <a:t>Social</a:t>
            </a:r>
            <a:r>
              <a:rPr lang="pl-PL" dirty="0"/>
              <a:t> </a:t>
            </a:r>
            <a:r>
              <a:rPr lang="pl-PL" dirty="0" err="1"/>
              <a:t>Psychology</a:t>
            </a:r>
            <a:r>
              <a:rPr lang="pl-PL" dirty="0"/>
              <a:t> </a:t>
            </a:r>
            <a:r>
              <a:rPr lang="pl-PL" dirty="0" err="1"/>
              <a:t>Review</a:t>
            </a:r>
            <a:r>
              <a:rPr lang="pl-PL" dirty="0"/>
              <a:t>, 3(3), 193-209. https://doi.org/10.1207/s15327957pspr0303_3
</a:t>
            </a:r>
            <a:r>
              <a:rPr lang="pl-PL" dirty="0" err="1"/>
              <a:t>Blanken</a:t>
            </a:r>
            <a:r>
              <a:rPr lang="pl-PL" dirty="0"/>
              <a:t>, I., van de </a:t>
            </a:r>
            <a:r>
              <a:rPr lang="pl-PL" dirty="0" err="1"/>
              <a:t>Ven</a:t>
            </a:r>
            <a:r>
              <a:rPr lang="pl-PL" dirty="0"/>
              <a:t>, N., </a:t>
            </a:r>
            <a:r>
              <a:rPr lang="pl-PL" dirty="0" err="1"/>
              <a:t>Zeelenberg</a:t>
            </a:r>
            <a:r>
              <a:rPr lang="pl-PL" dirty="0"/>
              <a:t>, M. (2015). A Meta-</a:t>
            </a:r>
            <a:r>
              <a:rPr lang="pl-PL" dirty="0" err="1"/>
              <a:t>Analytic</a:t>
            </a:r>
            <a:r>
              <a:rPr lang="pl-PL" dirty="0"/>
              <a:t> </a:t>
            </a:r>
            <a:r>
              <a:rPr lang="pl-PL" dirty="0" err="1"/>
              <a:t>Review</a:t>
            </a:r>
            <a:r>
              <a:rPr lang="pl-PL" dirty="0"/>
              <a:t> of </a:t>
            </a:r>
            <a:r>
              <a:rPr lang="pl-PL" dirty="0" err="1"/>
              <a:t>Moral</a:t>
            </a:r>
            <a:r>
              <a:rPr lang="pl-PL" dirty="0"/>
              <a:t> </a:t>
            </a:r>
            <a:r>
              <a:rPr lang="pl-PL" dirty="0" err="1"/>
              <a:t>Licensing</a:t>
            </a:r>
            <a:r>
              <a:rPr lang="pl-PL" dirty="0"/>
              <a:t>. </a:t>
            </a:r>
            <a:r>
              <a:rPr lang="pl-PL" dirty="0" err="1"/>
              <a:t>Personality</a:t>
            </a:r>
            <a:r>
              <a:rPr lang="pl-PL" dirty="0"/>
              <a:t> and </a:t>
            </a:r>
            <a:r>
              <a:rPr lang="pl-PL" dirty="0" err="1"/>
              <a:t>Social</a:t>
            </a:r>
            <a:r>
              <a:rPr lang="pl-PL" dirty="0"/>
              <a:t> </a:t>
            </a:r>
            <a:r>
              <a:rPr lang="pl-PL" dirty="0" err="1"/>
              <a:t>Psychology</a:t>
            </a:r>
            <a:r>
              <a:rPr lang="pl-PL" dirty="0"/>
              <a:t> </a:t>
            </a:r>
            <a:r>
              <a:rPr lang="pl-PL" dirty="0" err="1"/>
              <a:t>Bulletin</a:t>
            </a:r>
            <a:r>
              <a:rPr lang="pl-PL" dirty="0"/>
              <a:t>, 41(4), 540-558. https://doi.org/10.1177/0146167215572134</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2154282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Proponuję model pięciu etapów. Pierwszy etap to realny problem: niedostarczony produkt, błąd, niespójna komunikacja albo uzasadnione roszczenie. Drugi to rama moralna, w której konkretna sprawa zostaje przedstawiona jako dowód szerszego zagrożenia dla społeczności. Trzeci to wzmocnienie grupowe: reakcje, kolejne historie, ironia, wspólne gromadzenie materiału i normalizacja ostrzejszego języka. Czwarty to ekspansja do otoczenia: współpracowników, organizatorów, pracodawców, klientów, uczelni lub innych społeczności. Piąty to trwała etykieta, która zaczyna wyprzedzać każde nowe działanie osoby.
Nie każda sprawa przechodzi przez wszystkie etapy. Model nie przesądza też, że pierwotny problem był nieprawdziwy. Pokazuje zmianę funkcji. Na początku celem może być naprawa lub ostrzeżenie. Później zachowanie może przede wszystkim zwiększać koszt społeczny, ograniczać dostęp do ról zawodowych i utrwalać tożsamość celu jako osoby, której nie należy słuchać.
Case </a:t>
            </a:r>
            <a:r>
              <a:rPr lang="pl-PL" dirty="0" err="1"/>
              <a:t>study</a:t>
            </a:r>
            <a:r>
              <a:rPr lang="pl-PL" dirty="0"/>
              <a:t> będzie uporządkowane właśnie według tych etapów. Zamiast mnożyć </a:t>
            </a:r>
            <a:r>
              <a:rPr lang="pl-PL" dirty="0" err="1"/>
              <a:t>screeny</a:t>
            </a:r>
            <a:r>
              <a:rPr lang="pl-PL" dirty="0"/>
              <a:t>, pokażę kilka reprezentatywnych zdarzeń i wskażę, jaki mechanizm ilustrują.
[</a:t>
            </a:r>
            <a:r>
              <a:rPr lang="pl-PL" dirty="0" err="1"/>
              <a:t>Sources</a:t>
            </a:r>
            <a:r>
              <a:rPr lang="pl-PL" dirty="0"/>
              <a:t>]
</a:t>
            </a:r>
            <a:r>
              <a:rPr lang="pl-PL" dirty="0" err="1"/>
              <a:t>Crockett</a:t>
            </a:r>
            <a:r>
              <a:rPr lang="pl-PL" dirty="0"/>
              <a:t>, M. J. (2017). </a:t>
            </a:r>
            <a:r>
              <a:rPr lang="pl-PL" dirty="0" err="1"/>
              <a:t>Moral</a:t>
            </a:r>
            <a:r>
              <a:rPr lang="pl-PL" dirty="0"/>
              <a:t> </a:t>
            </a:r>
            <a:r>
              <a:rPr lang="pl-PL" dirty="0" err="1"/>
              <a:t>Outrage</a:t>
            </a:r>
            <a:r>
              <a:rPr lang="pl-PL" dirty="0"/>
              <a:t> in the Digital Age. https://doi.org/10.1038/s41562-017-0213-3
</a:t>
            </a:r>
            <a:r>
              <a:rPr lang="pl-PL" dirty="0" err="1"/>
              <a:t>Rösner</a:t>
            </a:r>
            <a:r>
              <a:rPr lang="pl-PL" dirty="0"/>
              <a:t>, L., </a:t>
            </a:r>
            <a:r>
              <a:rPr lang="pl-PL" dirty="0" err="1"/>
              <a:t>Krämer</a:t>
            </a:r>
            <a:r>
              <a:rPr lang="pl-PL" dirty="0"/>
              <a:t>, N. C. (2016). </a:t>
            </a:r>
            <a:r>
              <a:rPr lang="pl-PL" dirty="0" err="1"/>
              <a:t>Verbal</a:t>
            </a:r>
            <a:r>
              <a:rPr lang="pl-PL" dirty="0"/>
              <a:t> </a:t>
            </a:r>
            <a:r>
              <a:rPr lang="pl-PL" dirty="0" err="1"/>
              <a:t>Venting</a:t>
            </a:r>
            <a:r>
              <a:rPr lang="pl-PL" dirty="0"/>
              <a:t> in the </a:t>
            </a:r>
            <a:r>
              <a:rPr lang="pl-PL" dirty="0" err="1"/>
              <a:t>Social</a:t>
            </a:r>
            <a:r>
              <a:rPr lang="pl-PL" dirty="0"/>
              <a:t> Web. https://doi.org/10.1177/2056305116664220
Williams, K. D. (2007). </a:t>
            </a:r>
            <a:r>
              <a:rPr lang="pl-PL" dirty="0" err="1"/>
              <a:t>Ostracism</a:t>
            </a:r>
            <a:r>
              <a:rPr lang="pl-PL" dirty="0"/>
              <a:t>. https://doi.org/10.1146/annurev.psych.58.110405.085641
</a:t>
            </a:r>
            <a:r>
              <a:rPr lang="pl-PL" dirty="0" err="1"/>
              <a:t>Fazio</a:t>
            </a:r>
            <a:r>
              <a:rPr lang="pl-PL" dirty="0"/>
              <a:t>, L. K. et al. (2015). Knowledge </a:t>
            </a:r>
            <a:r>
              <a:rPr lang="pl-PL" dirty="0" err="1"/>
              <a:t>Does</a:t>
            </a:r>
            <a:r>
              <a:rPr lang="pl-PL" dirty="0"/>
              <a:t> Not </a:t>
            </a:r>
            <a:r>
              <a:rPr lang="pl-PL" dirty="0" err="1"/>
              <a:t>Protect</a:t>
            </a:r>
            <a:r>
              <a:rPr lang="pl-PL" dirty="0"/>
              <a:t> </a:t>
            </a:r>
            <a:r>
              <a:rPr lang="pl-PL" dirty="0" err="1"/>
              <a:t>Against</a:t>
            </a:r>
            <a:r>
              <a:rPr lang="pl-PL" dirty="0"/>
              <a:t> </a:t>
            </a:r>
            <a:r>
              <a:rPr lang="pl-PL" dirty="0" err="1"/>
              <a:t>Illusory</a:t>
            </a:r>
            <a:r>
              <a:rPr lang="pl-PL" dirty="0"/>
              <a:t> </a:t>
            </a:r>
            <a:r>
              <a:rPr lang="pl-PL" dirty="0" err="1"/>
              <a:t>Truth</a:t>
            </a:r>
            <a:r>
              <a:rPr lang="pl-PL" dirty="0"/>
              <a:t>. https://doi.org/10.1037/xge0000098</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2535854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Teraz przechodzę do </a:t>
            </a:r>
            <a:r>
              <a:rPr lang="pl-PL" dirty="0" err="1"/>
              <a:t>case</a:t>
            </a:r>
            <a:r>
              <a:rPr lang="pl-PL" dirty="0"/>
              <a:t> </a:t>
            </a:r>
            <a:r>
              <a:rPr lang="pl-PL" dirty="0" err="1"/>
              <a:t>study</a:t>
            </a:r>
            <a:r>
              <a:rPr lang="pl-PL" dirty="0"/>
              <a:t>. Materiał obejmuje eksport rozmów z komunikatora, publiczne wpisy, artykuły, korespondencję, zrzuty ekranu, sekwencje kontaktów do osób trzecich oraz moje własne odpowiedzi. W publicznej wersji nie pokazuję nazwisk poza własnym. Nie dlatego, że materiał jest anonimowy, lecz dlatego, że celem prezentacji jest mechanizm, a nie publiczny proces konkretnych osób.
Każdy przykład oznaczam według poziomu pewności. Fakt to element bezpośrednio widoczny w materiale. Cytat to dosłowna treść wraz z datą i kanałem. Moja relacja to informacja, której odbiorca nie może niezależnie sprawdzić na podstawie samego slajdu. Wniosek analityczny opisuje możliwy mechanizm. Ocena prawna pozostaje osobnym pytaniem.
Case </a:t>
            </a:r>
            <a:r>
              <a:rPr lang="pl-PL" dirty="0" err="1"/>
              <a:t>study</a:t>
            </a:r>
            <a:r>
              <a:rPr lang="pl-PL" dirty="0"/>
              <a:t> nie dowodzi motywów uczestników i nie potwierdza diagnoz psychologicznych. Pozwala natomiast sprawdzić, czy występują obserwowalne wskaźniki: powtarzalność, norma grupowa, monitorowanie, ekspansja do otoczenia, tłumienie głosów wspierających, trwałość narracji oraz wpływ na funkcjonowanie celu.
[</a:t>
            </a:r>
            <a:r>
              <a:rPr lang="pl-PL" dirty="0" err="1"/>
              <a:t>Sources</a:t>
            </a:r>
            <a:r>
              <a:rPr lang="pl-PL" dirty="0"/>
              <a:t>]
Zasady analizy jakościowej zastosowane w prezentacji: rozdzielenie danych, relacji, interpretacji i kwalifikacji prawnej.
</a:t>
            </a:r>
            <a:r>
              <a:rPr lang="pl-PL" dirty="0" err="1"/>
              <a:t>Suler</a:t>
            </a:r>
            <a:r>
              <a:rPr lang="pl-PL" dirty="0"/>
              <a:t>, J. (2004); Williams, K. D. (2007); </a:t>
            </a:r>
            <a:r>
              <a:rPr lang="pl-PL" dirty="0" err="1"/>
              <a:t>Rösner</a:t>
            </a:r>
            <a:r>
              <a:rPr lang="pl-PL" dirty="0"/>
              <a:t>, L., </a:t>
            </a:r>
            <a:r>
              <a:rPr lang="pl-PL" dirty="0" err="1"/>
              <a:t>Krämer</a:t>
            </a:r>
            <a:r>
              <a:rPr lang="pl-PL" dirty="0"/>
              <a:t>, N. C. (2016); </a:t>
            </a:r>
            <a:r>
              <a:rPr lang="pl-PL" dirty="0" err="1"/>
              <a:t>Brady</a:t>
            </a:r>
            <a:r>
              <a:rPr lang="pl-PL" dirty="0"/>
              <a:t>, W. J. et al. (2017).</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2735570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Zaczynam</a:t>
            </a:r>
            <a:r>
              <a:rPr dirty="0"/>
              <a:t> od </a:t>
            </a:r>
            <a:r>
              <a:rPr dirty="0" err="1"/>
              <a:t>najtrudniejszego</a:t>
            </a:r>
            <a:r>
              <a:rPr dirty="0"/>
              <a:t> </a:t>
            </a:r>
            <a:r>
              <a:rPr dirty="0" err="1"/>
              <a:t>zdania</a:t>
            </a:r>
            <a:r>
              <a:rPr dirty="0"/>
              <a:t>. </a:t>
            </a:r>
            <a:r>
              <a:rPr dirty="0" err="1"/>
              <a:t>Popełniałem</a:t>
            </a:r>
            <a:r>
              <a:rPr dirty="0"/>
              <a:t> </a:t>
            </a:r>
            <a:r>
              <a:rPr dirty="0" err="1"/>
              <a:t>błędy</a:t>
            </a:r>
            <a:r>
              <a:rPr dirty="0"/>
              <a:t>. </a:t>
            </a:r>
            <a:r>
              <a:rPr dirty="0" err="1"/>
              <a:t>Rozpoczynałem</a:t>
            </a:r>
            <a:r>
              <a:rPr dirty="0"/>
              <a:t> </a:t>
            </a:r>
            <a:r>
              <a:rPr dirty="0" err="1"/>
              <a:t>projekty</a:t>
            </a:r>
            <a:r>
              <a:rPr dirty="0"/>
              <a:t>, </a:t>
            </a:r>
            <a:r>
              <a:rPr dirty="0" err="1"/>
              <a:t>których</a:t>
            </a:r>
            <a:r>
              <a:rPr dirty="0"/>
              <a:t> </a:t>
            </a:r>
            <a:r>
              <a:rPr dirty="0" err="1"/>
              <a:t>nie</a:t>
            </a:r>
            <a:r>
              <a:rPr dirty="0"/>
              <a:t> </a:t>
            </a:r>
            <a:r>
              <a:rPr dirty="0" err="1"/>
              <a:t>kończyłem</a:t>
            </a:r>
            <a:r>
              <a:rPr dirty="0"/>
              <a:t> w </a:t>
            </a:r>
            <a:r>
              <a:rPr dirty="0" err="1"/>
              <a:t>terminie</a:t>
            </a:r>
            <a:r>
              <a:rPr dirty="0"/>
              <a:t>. </a:t>
            </a:r>
            <a:r>
              <a:rPr dirty="0" err="1"/>
              <a:t>Prowadziłem</a:t>
            </a:r>
            <a:r>
              <a:rPr dirty="0"/>
              <a:t> </a:t>
            </a:r>
            <a:r>
              <a:rPr dirty="0" err="1"/>
              <a:t>przedsprzedaże</a:t>
            </a:r>
            <a:r>
              <a:rPr dirty="0"/>
              <a:t>, a </a:t>
            </a:r>
            <a:r>
              <a:rPr dirty="0" err="1"/>
              <a:t>później</a:t>
            </a:r>
            <a:r>
              <a:rPr dirty="0"/>
              <a:t> </a:t>
            </a:r>
            <a:r>
              <a:rPr dirty="0" err="1"/>
              <a:t>nie</a:t>
            </a:r>
            <a:r>
              <a:rPr dirty="0"/>
              <a:t> </a:t>
            </a:r>
            <a:r>
              <a:rPr dirty="0" err="1"/>
              <a:t>zawsze</a:t>
            </a:r>
            <a:r>
              <a:rPr dirty="0"/>
              <a:t> </a:t>
            </a:r>
            <a:r>
              <a:rPr dirty="0" err="1"/>
              <a:t>potrafiłem</a:t>
            </a:r>
            <a:r>
              <a:rPr dirty="0"/>
              <a:t> </a:t>
            </a:r>
            <a:r>
              <a:rPr dirty="0" err="1"/>
              <a:t>jasno</a:t>
            </a:r>
            <a:r>
              <a:rPr dirty="0"/>
              <a:t> </a:t>
            </a:r>
            <a:r>
              <a:rPr dirty="0" err="1"/>
              <a:t>komunikować</a:t>
            </a:r>
            <a:r>
              <a:rPr dirty="0"/>
              <a:t> </a:t>
            </a:r>
            <a:r>
              <a:rPr dirty="0" err="1"/>
              <a:t>opóźnienia</a:t>
            </a:r>
            <a:r>
              <a:rPr dirty="0"/>
              <a:t>. </a:t>
            </a:r>
            <a:r>
              <a:rPr dirty="0" err="1"/>
              <a:t>Część</a:t>
            </a:r>
            <a:r>
              <a:rPr dirty="0"/>
              <a:t> </a:t>
            </a:r>
            <a:r>
              <a:rPr dirty="0" err="1"/>
              <a:t>klientów</a:t>
            </a:r>
            <a:r>
              <a:rPr dirty="0"/>
              <a:t> </a:t>
            </a:r>
            <a:r>
              <a:rPr dirty="0" err="1"/>
              <a:t>miała</a:t>
            </a:r>
            <a:r>
              <a:rPr dirty="0"/>
              <a:t> </a:t>
            </a:r>
            <a:r>
              <a:rPr dirty="0" err="1"/>
              <a:t>uzasadnione</a:t>
            </a:r>
            <a:r>
              <a:rPr dirty="0"/>
              <a:t> </a:t>
            </a:r>
            <a:r>
              <a:rPr dirty="0" err="1"/>
              <a:t>roszczenia</a:t>
            </a:r>
            <a:r>
              <a:rPr dirty="0"/>
              <a:t>. </a:t>
            </a:r>
            <a:r>
              <a:rPr dirty="0" err="1"/>
              <a:t>Pozostawały</a:t>
            </a:r>
            <a:r>
              <a:rPr dirty="0"/>
              <a:t> </a:t>
            </a:r>
            <a:r>
              <a:rPr dirty="0" err="1"/>
              <a:t>również</a:t>
            </a:r>
            <a:r>
              <a:rPr dirty="0"/>
              <a:t> </a:t>
            </a:r>
            <a:r>
              <a:rPr dirty="0" err="1"/>
              <a:t>sprawy</a:t>
            </a:r>
            <a:r>
              <a:rPr dirty="0"/>
              <a:t> </a:t>
            </a:r>
            <a:r>
              <a:rPr dirty="0" err="1"/>
              <a:t>wymagające</a:t>
            </a:r>
            <a:r>
              <a:rPr dirty="0"/>
              <a:t> </a:t>
            </a:r>
            <a:r>
              <a:rPr dirty="0" err="1"/>
              <a:t>rozliczenia</a:t>
            </a:r>
            <a:r>
              <a:rPr dirty="0"/>
              <a:t>. ADHD </a:t>
            </a:r>
            <a:r>
              <a:rPr dirty="0" err="1"/>
              <a:t>i</a:t>
            </a:r>
            <a:r>
              <a:rPr dirty="0"/>
              <a:t> </a:t>
            </a:r>
            <a:r>
              <a:rPr dirty="0" err="1"/>
              <a:t>depresja</a:t>
            </a:r>
            <a:r>
              <a:rPr dirty="0"/>
              <a:t> </a:t>
            </a:r>
            <a:r>
              <a:rPr dirty="0" err="1"/>
              <a:t>wpływały</a:t>
            </a:r>
            <a:r>
              <a:rPr dirty="0"/>
              <a:t> </a:t>
            </a:r>
            <a:r>
              <a:rPr dirty="0" err="1"/>
              <a:t>na</a:t>
            </a:r>
            <a:r>
              <a:rPr dirty="0"/>
              <a:t> </a:t>
            </a:r>
            <a:r>
              <a:rPr dirty="0" err="1"/>
              <a:t>moje</a:t>
            </a:r>
            <a:r>
              <a:rPr dirty="0"/>
              <a:t> </a:t>
            </a:r>
            <a:r>
              <a:rPr dirty="0" err="1"/>
              <a:t>funkcjonowanie</a:t>
            </a:r>
            <a:r>
              <a:rPr dirty="0"/>
              <a:t>, ale </a:t>
            </a:r>
            <a:r>
              <a:rPr dirty="0" err="1"/>
              <a:t>nie</a:t>
            </a:r>
            <a:r>
              <a:rPr dirty="0"/>
              <a:t> </a:t>
            </a:r>
            <a:r>
              <a:rPr dirty="0" err="1"/>
              <a:t>kasują</a:t>
            </a:r>
            <a:r>
              <a:rPr dirty="0"/>
              <a:t> </a:t>
            </a:r>
            <a:r>
              <a:rPr dirty="0" err="1"/>
              <a:t>odpowiedzialności</a:t>
            </a:r>
            <a:r>
              <a:rPr dirty="0"/>
              <a:t> za </a:t>
            </a:r>
            <a:r>
              <a:rPr dirty="0" err="1"/>
              <a:t>składane</a:t>
            </a:r>
            <a:r>
              <a:rPr dirty="0"/>
              <a:t> </a:t>
            </a:r>
            <a:r>
              <a:rPr dirty="0" err="1"/>
              <a:t>obietnice</a:t>
            </a:r>
            <a:r>
              <a:rPr dirty="0"/>
              <a:t>. </a:t>
            </a:r>
            <a:r>
              <a:rPr dirty="0" err="1"/>
              <a:t>Jednocześnie</a:t>
            </a:r>
            <a:r>
              <a:rPr dirty="0"/>
              <a:t> </a:t>
            </a:r>
            <a:r>
              <a:rPr dirty="0" err="1"/>
              <a:t>błąd</a:t>
            </a:r>
            <a:r>
              <a:rPr dirty="0"/>
              <a:t> </a:t>
            </a:r>
            <a:r>
              <a:rPr dirty="0" err="1"/>
              <a:t>nie</a:t>
            </a:r>
            <a:r>
              <a:rPr dirty="0"/>
              <a:t> </a:t>
            </a:r>
            <a:r>
              <a:rPr dirty="0" err="1"/>
              <a:t>odbiera</a:t>
            </a:r>
            <a:r>
              <a:rPr dirty="0"/>
              <a:t> </a:t>
            </a:r>
            <a:r>
              <a:rPr dirty="0" err="1"/>
              <a:t>człowiekowi</a:t>
            </a:r>
            <a:r>
              <a:rPr dirty="0"/>
              <a:t> </a:t>
            </a:r>
            <a:r>
              <a:rPr dirty="0" err="1"/>
              <a:t>prawa</a:t>
            </a:r>
            <a:r>
              <a:rPr dirty="0"/>
              <a:t> do </a:t>
            </a:r>
            <a:r>
              <a:rPr dirty="0" err="1"/>
              <a:t>godności</a:t>
            </a:r>
            <a:r>
              <a:rPr dirty="0"/>
              <a:t>, </a:t>
            </a:r>
            <a:r>
              <a:rPr dirty="0" err="1"/>
              <a:t>proporcjonalnego</a:t>
            </a:r>
            <a:r>
              <a:rPr dirty="0"/>
              <a:t> </a:t>
            </a:r>
            <a:r>
              <a:rPr dirty="0" err="1"/>
              <a:t>traktowania</a:t>
            </a:r>
            <a:r>
              <a:rPr dirty="0"/>
              <a:t> </a:t>
            </a:r>
            <a:r>
              <a:rPr dirty="0" err="1"/>
              <a:t>i</a:t>
            </a:r>
            <a:r>
              <a:rPr dirty="0"/>
              <a:t> </a:t>
            </a:r>
            <a:r>
              <a:rPr dirty="0" err="1"/>
              <a:t>możliwości</a:t>
            </a:r>
            <a:r>
              <a:rPr dirty="0"/>
              <a:t> </a:t>
            </a:r>
            <a:r>
              <a:rPr dirty="0" err="1"/>
              <a:t>naprawy</a:t>
            </a:r>
            <a:r>
              <a:rPr dirty="0"/>
              <a:t>. </a:t>
            </a:r>
            <a:r>
              <a:rPr dirty="0" err="1"/>
              <a:t>Można</a:t>
            </a:r>
            <a:r>
              <a:rPr dirty="0"/>
              <a:t> </a:t>
            </a:r>
            <a:r>
              <a:rPr dirty="0" err="1"/>
              <a:t>być</a:t>
            </a:r>
            <a:r>
              <a:rPr dirty="0"/>
              <a:t> </a:t>
            </a:r>
            <a:r>
              <a:rPr dirty="0" err="1"/>
              <a:t>autorem</a:t>
            </a:r>
            <a:r>
              <a:rPr dirty="0"/>
              <a:t> </a:t>
            </a:r>
            <a:r>
              <a:rPr dirty="0" err="1"/>
              <a:t>realnych</a:t>
            </a:r>
            <a:r>
              <a:rPr dirty="0"/>
              <a:t> </a:t>
            </a:r>
            <a:r>
              <a:rPr dirty="0" err="1"/>
              <a:t>problemów</a:t>
            </a:r>
            <a:r>
              <a:rPr dirty="0"/>
              <a:t> </a:t>
            </a:r>
            <a:r>
              <a:rPr dirty="0" err="1"/>
              <a:t>i</a:t>
            </a:r>
            <a:r>
              <a:rPr dirty="0"/>
              <a:t> </a:t>
            </a:r>
            <a:r>
              <a:rPr dirty="0" err="1"/>
              <a:t>równocześnie</a:t>
            </a:r>
            <a:r>
              <a:rPr dirty="0"/>
              <a:t> </a:t>
            </a:r>
            <a:r>
              <a:rPr dirty="0" err="1"/>
              <a:t>doświadczać</a:t>
            </a:r>
            <a:r>
              <a:rPr dirty="0"/>
              <a:t> </a:t>
            </a:r>
            <a:r>
              <a:rPr dirty="0" err="1"/>
              <a:t>nękania</a:t>
            </a:r>
            <a:r>
              <a:rPr dirty="0"/>
              <a:t>. </a:t>
            </a:r>
            <a:r>
              <a:rPr dirty="0" err="1"/>
              <a:t>Te</a:t>
            </a:r>
            <a:r>
              <a:rPr dirty="0"/>
              <a:t> </a:t>
            </a:r>
            <a:r>
              <a:rPr dirty="0" err="1"/>
              <a:t>dwie</a:t>
            </a:r>
            <a:r>
              <a:rPr dirty="0"/>
              <a:t> </a:t>
            </a:r>
            <a:r>
              <a:rPr dirty="0" err="1"/>
              <a:t>rzeczy</a:t>
            </a:r>
            <a:r>
              <a:rPr dirty="0"/>
              <a:t> </a:t>
            </a:r>
            <a:r>
              <a:rPr dirty="0" err="1"/>
              <a:t>nie</a:t>
            </a:r>
            <a:r>
              <a:rPr dirty="0"/>
              <a:t> </a:t>
            </a:r>
            <a:r>
              <a:rPr dirty="0" err="1"/>
              <a:t>wykluczają</a:t>
            </a:r>
            <a:r>
              <a:rPr dirty="0"/>
              <a:t> </a:t>
            </a:r>
            <a:r>
              <a:rPr dirty="0" err="1"/>
              <a:t>się</a:t>
            </a:r>
            <a:r>
              <a:rPr dirty="0"/>
              <a:t>. </a:t>
            </a:r>
            <a:r>
              <a:rPr dirty="0" err="1"/>
              <a:t>Jeżeli</a:t>
            </a:r>
            <a:r>
              <a:rPr dirty="0"/>
              <a:t> </a:t>
            </a:r>
            <a:r>
              <a:rPr dirty="0" err="1"/>
              <a:t>przedstawiałbym</a:t>
            </a:r>
            <a:r>
              <a:rPr dirty="0"/>
              <a:t> </a:t>
            </a:r>
            <a:r>
              <a:rPr dirty="0" err="1"/>
              <a:t>siebie</a:t>
            </a:r>
            <a:r>
              <a:rPr dirty="0"/>
              <a:t> </a:t>
            </a:r>
            <a:r>
              <a:rPr dirty="0" err="1"/>
              <a:t>jako</a:t>
            </a:r>
            <a:r>
              <a:rPr dirty="0"/>
              <a:t> </a:t>
            </a:r>
            <a:r>
              <a:rPr dirty="0" err="1"/>
              <a:t>idealną</a:t>
            </a:r>
            <a:r>
              <a:rPr dirty="0"/>
              <a:t> </a:t>
            </a:r>
            <a:r>
              <a:rPr dirty="0" err="1"/>
              <a:t>ofiarę</a:t>
            </a:r>
            <a:r>
              <a:rPr dirty="0"/>
              <a:t>, ta </a:t>
            </a:r>
            <a:r>
              <a:rPr dirty="0" err="1"/>
              <a:t>prezentacja</a:t>
            </a:r>
            <a:r>
              <a:rPr dirty="0"/>
              <a:t> </a:t>
            </a:r>
            <a:r>
              <a:rPr dirty="0" err="1"/>
              <a:t>byłaby</a:t>
            </a:r>
            <a:r>
              <a:rPr dirty="0"/>
              <a:t> </a:t>
            </a:r>
            <a:r>
              <a:rPr dirty="0" err="1"/>
              <a:t>niewiarygodna</a:t>
            </a:r>
            <a:r>
              <a:rPr dirty="0"/>
              <a:t>. </a:t>
            </a:r>
            <a:r>
              <a:rPr dirty="0" err="1"/>
              <a:t>Dlatego</a:t>
            </a:r>
            <a:r>
              <a:rPr dirty="0"/>
              <a:t> </a:t>
            </a:r>
            <a:r>
              <a:rPr dirty="0" err="1"/>
              <a:t>zachowuję</a:t>
            </a:r>
            <a:r>
              <a:rPr dirty="0"/>
              <a:t> </a:t>
            </a:r>
            <a:r>
              <a:rPr dirty="0" err="1"/>
              <a:t>także</a:t>
            </a:r>
            <a:r>
              <a:rPr dirty="0"/>
              <a:t> </a:t>
            </a:r>
            <a:r>
              <a:rPr dirty="0" err="1"/>
              <a:t>materiał</a:t>
            </a:r>
            <a:r>
              <a:rPr dirty="0"/>
              <a:t> </a:t>
            </a:r>
            <a:r>
              <a:rPr dirty="0" err="1"/>
              <a:t>dla</a:t>
            </a:r>
            <a:r>
              <a:rPr dirty="0"/>
              <a:t> </a:t>
            </a:r>
            <a:r>
              <a:rPr dirty="0" err="1"/>
              <a:t>mnie</a:t>
            </a:r>
            <a:r>
              <a:rPr dirty="0"/>
              <a:t> </a:t>
            </a:r>
            <a:r>
              <a:rPr dirty="0" err="1"/>
              <a:t>niekorzystny</a:t>
            </a:r>
            <a:r>
              <a:rPr dirty="0"/>
              <a:t>: </a:t>
            </a:r>
            <a:r>
              <a:rPr dirty="0" err="1"/>
              <a:t>krytyczne</a:t>
            </a:r>
            <a:r>
              <a:rPr dirty="0"/>
              <a:t> </a:t>
            </a:r>
            <a:r>
              <a:rPr dirty="0" err="1"/>
              <a:t>wiadomości</a:t>
            </a:r>
            <a:r>
              <a:rPr dirty="0"/>
              <a:t> </a:t>
            </a:r>
            <a:r>
              <a:rPr dirty="0" err="1"/>
              <a:t>klientów</a:t>
            </a:r>
            <a:r>
              <a:rPr dirty="0"/>
              <a:t>, </a:t>
            </a:r>
            <a:r>
              <a:rPr dirty="0" err="1"/>
              <a:t>roszczenia</a:t>
            </a:r>
            <a:r>
              <a:rPr dirty="0"/>
              <a:t> </a:t>
            </a:r>
            <a:r>
              <a:rPr dirty="0" err="1"/>
              <a:t>byłej</a:t>
            </a:r>
            <a:r>
              <a:rPr dirty="0"/>
              <a:t> </a:t>
            </a:r>
            <a:r>
              <a:rPr dirty="0" err="1"/>
              <a:t>pracowniczki</a:t>
            </a:r>
            <a:r>
              <a:rPr dirty="0"/>
              <a:t> </a:t>
            </a:r>
            <a:r>
              <a:rPr dirty="0" err="1"/>
              <a:t>oraz</a:t>
            </a:r>
            <a:r>
              <a:rPr dirty="0"/>
              <a:t> </a:t>
            </a:r>
            <a:r>
              <a:rPr dirty="0" err="1"/>
              <a:t>moje</a:t>
            </a:r>
            <a:r>
              <a:rPr dirty="0"/>
              <a:t> </a:t>
            </a:r>
            <a:r>
              <a:rPr dirty="0" err="1"/>
              <a:t>własne</a:t>
            </a:r>
            <a:r>
              <a:rPr dirty="0"/>
              <a:t> </a:t>
            </a:r>
            <a:r>
              <a:rPr dirty="0" err="1"/>
              <a:t>agresywne</a:t>
            </a:r>
            <a:r>
              <a:rPr dirty="0"/>
              <a:t> </a:t>
            </a:r>
            <a:r>
              <a:rPr dirty="0" err="1"/>
              <a:t>lub</a:t>
            </a:r>
            <a:r>
              <a:rPr dirty="0"/>
              <a:t> </a:t>
            </a:r>
            <a:r>
              <a:rPr dirty="0" err="1"/>
              <a:t>nieprzemyślane</a:t>
            </a:r>
            <a:r>
              <a:rPr dirty="0"/>
              <a:t> </a:t>
            </a:r>
            <a:r>
              <a:rPr dirty="0" err="1"/>
              <a:t>reakcje</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To jest </a:t>
            </a:r>
            <a:r>
              <a:rPr dirty="0" err="1"/>
              <a:t>główne</a:t>
            </a:r>
            <a:r>
              <a:rPr dirty="0"/>
              <a:t> </a:t>
            </a:r>
            <a:r>
              <a:rPr dirty="0" err="1"/>
              <a:t>rozróżnienie</a:t>
            </a:r>
            <a:r>
              <a:rPr dirty="0"/>
              <a:t> </a:t>
            </a:r>
            <a:r>
              <a:rPr dirty="0" err="1"/>
              <a:t>całego</a:t>
            </a:r>
            <a:r>
              <a:rPr dirty="0"/>
              <a:t> </a:t>
            </a:r>
            <a:r>
              <a:rPr dirty="0" err="1"/>
              <a:t>wystąpienia</a:t>
            </a:r>
            <a:r>
              <a:rPr dirty="0"/>
              <a:t>. Krytyka </a:t>
            </a:r>
            <a:r>
              <a:rPr dirty="0" err="1"/>
              <a:t>może</a:t>
            </a:r>
            <a:r>
              <a:rPr dirty="0"/>
              <a:t> </a:t>
            </a:r>
            <a:r>
              <a:rPr dirty="0" err="1"/>
              <a:t>być</a:t>
            </a:r>
            <a:r>
              <a:rPr dirty="0"/>
              <a:t> </a:t>
            </a:r>
            <a:r>
              <a:rPr dirty="0" err="1"/>
              <a:t>ostra</a:t>
            </a:r>
            <a:r>
              <a:rPr dirty="0"/>
              <a:t>, </a:t>
            </a:r>
            <a:r>
              <a:rPr dirty="0" err="1"/>
              <a:t>bolesna</a:t>
            </a:r>
            <a:r>
              <a:rPr dirty="0"/>
              <a:t> </a:t>
            </a:r>
            <a:r>
              <a:rPr dirty="0" err="1"/>
              <a:t>i</a:t>
            </a:r>
            <a:r>
              <a:rPr dirty="0"/>
              <a:t> w </a:t>
            </a:r>
            <a:r>
              <a:rPr dirty="0" err="1"/>
              <a:t>pełni</a:t>
            </a:r>
            <a:r>
              <a:rPr dirty="0"/>
              <a:t> </a:t>
            </a:r>
            <a:r>
              <a:rPr dirty="0" err="1"/>
              <a:t>uzasadniona</a:t>
            </a:r>
            <a:r>
              <a:rPr dirty="0"/>
              <a:t>. Nadal </a:t>
            </a:r>
            <a:r>
              <a:rPr dirty="0" err="1"/>
              <a:t>pozostaje</a:t>
            </a:r>
            <a:r>
              <a:rPr dirty="0"/>
              <a:t> </a:t>
            </a:r>
            <a:r>
              <a:rPr dirty="0" err="1"/>
              <a:t>krytyką</a:t>
            </a:r>
            <a:r>
              <a:rPr dirty="0"/>
              <a:t>, </a:t>
            </a:r>
            <a:r>
              <a:rPr dirty="0" err="1"/>
              <a:t>jeżeli</a:t>
            </a:r>
            <a:r>
              <a:rPr dirty="0"/>
              <a:t> </a:t>
            </a:r>
            <a:r>
              <a:rPr dirty="0" err="1"/>
              <a:t>dotyczy</a:t>
            </a:r>
            <a:r>
              <a:rPr dirty="0"/>
              <a:t> </a:t>
            </a:r>
            <a:r>
              <a:rPr dirty="0" err="1"/>
              <a:t>konkretnego</a:t>
            </a:r>
            <a:r>
              <a:rPr dirty="0"/>
              <a:t> </a:t>
            </a:r>
            <a:r>
              <a:rPr dirty="0" err="1"/>
              <a:t>działania</a:t>
            </a:r>
            <a:r>
              <a:rPr dirty="0"/>
              <a:t>, </a:t>
            </a:r>
            <a:r>
              <a:rPr dirty="0" err="1"/>
              <a:t>przedstawia</a:t>
            </a:r>
            <a:r>
              <a:rPr dirty="0"/>
              <a:t> </a:t>
            </a:r>
            <a:r>
              <a:rPr dirty="0" err="1"/>
              <a:t>podstawę</a:t>
            </a:r>
            <a:r>
              <a:rPr dirty="0"/>
              <a:t> </a:t>
            </a:r>
            <a:r>
              <a:rPr dirty="0" err="1"/>
              <a:t>oceny</a:t>
            </a:r>
            <a:r>
              <a:rPr dirty="0"/>
              <a:t>, </a:t>
            </a:r>
            <a:r>
              <a:rPr dirty="0" err="1"/>
              <a:t>dopuszcza</a:t>
            </a:r>
            <a:r>
              <a:rPr dirty="0"/>
              <a:t> </a:t>
            </a:r>
            <a:r>
              <a:rPr dirty="0" err="1"/>
              <a:t>odpowiedź</a:t>
            </a:r>
            <a:r>
              <a:rPr dirty="0"/>
              <a:t> </a:t>
            </a:r>
            <a:r>
              <a:rPr dirty="0" err="1"/>
              <a:t>i</a:t>
            </a:r>
            <a:r>
              <a:rPr dirty="0"/>
              <a:t> </a:t>
            </a:r>
            <a:r>
              <a:rPr dirty="0" err="1"/>
              <a:t>może</a:t>
            </a:r>
            <a:r>
              <a:rPr dirty="0"/>
              <a:t> </a:t>
            </a:r>
            <a:r>
              <a:rPr dirty="0" err="1"/>
              <a:t>zakończyć</a:t>
            </a:r>
            <a:r>
              <a:rPr dirty="0"/>
              <a:t> </a:t>
            </a:r>
            <a:r>
              <a:rPr dirty="0" err="1"/>
              <a:t>się</a:t>
            </a:r>
            <a:r>
              <a:rPr dirty="0"/>
              <a:t> po </a:t>
            </a:r>
            <a:r>
              <a:rPr dirty="0" err="1"/>
              <a:t>naprawie</a:t>
            </a:r>
            <a:r>
              <a:rPr dirty="0"/>
              <a:t>. </a:t>
            </a:r>
            <a:r>
              <a:rPr dirty="0" err="1"/>
              <a:t>Przemoc</a:t>
            </a:r>
            <a:r>
              <a:rPr dirty="0"/>
              <a:t> </a:t>
            </a:r>
            <a:r>
              <a:rPr dirty="0" err="1"/>
              <a:t>reputacyjna</a:t>
            </a:r>
            <a:r>
              <a:rPr dirty="0"/>
              <a:t> </a:t>
            </a:r>
            <a:r>
              <a:rPr dirty="0" err="1"/>
              <a:t>działa</a:t>
            </a:r>
            <a:r>
              <a:rPr dirty="0"/>
              <a:t> </a:t>
            </a:r>
            <a:r>
              <a:rPr dirty="0" err="1"/>
              <a:t>inaczej</a:t>
            </a:r>
            <a:r>
              <a:rPr dirty="0"/>
              <a:t>. </a:t>
            </a:r>
            <a:r>
              <a:rPr dirty="0" err="1"/>
              <a:t>Pojedynczy</a:t>
            </a:r>
            <a:r>
              <a:rPr dirty="0"/>
              <a:t> </a:t>
            </a:r>
            <a:r>
              <a:rPr dirty="0" err="1"/>
              <a:t>czyn</a:t>
            </a:r>
            <a:r>
              <a:rPr dirty="0"/>
              <a:t> </a:t>
            </a:r>
            <a:r>
              <a:rPr dirty="0" err="1"/>
              <a:t>zostaje</a:t>
            </a:r>
            <a:r>
              <a:rPr dirty="0"/>
              <a:t> </a:t>
            </a:r>
            <a:r>
              <a:rPr dirty="0" err="1"/>
              <a:t>wykorzystany</a:t>
            </a:r>
            <a:r>
              <a:rPr dirty="0"/>
              <a:t> do </a:t>
            </a:r>
            <a:r>
              <a:rPr dirty="0" err="1"/>
              <a:t>opisania</a:t>
            </a:r>
            <a:r>
              <a:rPr dirty="0"/>
              <a:t> </a:t>
            </a:r>
            <a:r>
              <a:rPr dirty="0" err="1"/>
              <a:t>całego</a:t>
            </a:r>
            <a:r>
              <a:rPr dirty="0"/>
              <a:t> </a:t>
            </a:r>
            <a:r>
              <a:rPr dirty="0" err="1"/>
              <a:t>człowieka</a:t>
            </a:r>
            <a:r>
              <a:rPr dirty="0"/>
              <a:t>. </a:t>
            </a:r>
            <a:r>
              <a:rPr dirty="0" err="1"/>
              <a:t>Kolejne</a:t>
            </a:r>
            <a:r>
              <a:rPr dirty="0"/>
              <a:t> </a:t>
            </a:r>
            <a:r>
              <a:rPr dirty="0" err="1"/>
              <a:t>wydarzenia</a:t>
            </a:r>
            <a:r>
              <a:rPr dirty="0"/>
              <a:t> </a:t>
            </a:r>
            <a:r>
              <a:rPr dirty="0" err="1"/>
              <a:t>są</a:t>
            </a:r>
            <a:r>
              <a:rPr dirty="0"/>
              <a:t> </a:t>
            </a:r>
            <a:r>
              <a:rPr dirty="0" err="1"/>
              <a:t>interpretowane</a:t>
            </a:r>
            <a:r>
              <a:rPr dirty="0"/>
              <a:t> </a:t>
            </a:r>
            <a:r>
              <a:rPr dirty="0" err="1"/>
              <a:t>przez</a:t>
            </a:r>
            <a:r>
              <a:rPr dirty="0"/>
              <a:t> </a:t>
            </a:r>
            <a:r>
              <a:rPr dirty="0" err="1"/>
              <a:t>tę</a:t>
            </a:r>
            <a:r>
              <a:rPr dirty="0"/>
              <a:t> </a:t>
            </a:r>
            <a:r>
              <a:rPr dirty="0" err="1"/>
              <a:t>samą</a:t>
            </a:r>
            <a:r>
              <a:rPr dirty="0"/>
              <a:t> </a:t>
            </a:r>
            <a:r>
              <a:rPr dirty="0" err="1"/>
              <a:t>etykietę</a:t>
            </a:r>
            <a:r>
              <a:rPr dirty="0"/>
              <a:t>, a </a:t>
            </a:r>
            <a:r>
              <a:rPr dirty="0" err="1"/>
              <a:t>poprawa</a:t>
            </a:r>
            <a:r>
              <a:rPr dirty="0"/>
              <a:t> </a:t>
            </a:r>
            <a:r>
              <a:rPr dirty="0" err="1"/>
              <a:t>lub</a:t>
            </a:r>
            <a:r>
              <a:rPr dirty="0"/>
              <a:t> </a:t>
            </a:r>
            <a:r>
              <a:rPr dirty="0" err="1"/>
              <a:t>sprostowanie</a:t>
            </a:r>
            <a:r>
              <a:rPr dirty="0"/>
              <a:t> </a:t>
            </a:r>
            <a:r>
              <a:rPr dirty="0" err="1"/>
              <a:t>przestają</a:t>
            </a:r>
            <a:r>
              <a:rPr dirty="0"/>
              <a:t> </a:t>
            </a:r>
            <a:r>
              <a:rPr dirty="0" err="1"/>
              <a:t>mieć</a:t>
            </a:r>
            <a:r>
              <a:rPr dirty="0"/>
              <a:t> </a:t>
            </a:r>
            <a:r>
              <a:rPr dirty="0" err="1"/>
              <a:t>znaczenie</a:t>
            </a:r>
            <a:r>
              <a:rPr dirty="0"/>
              <a:t>. Kara </a:t>
            </a:r>
            <a:r>
              <a:rPr dirty="0" err="1"/>
              <a:t>rozszerza</a:t>
            </a:r>
            <a:r>
              <a:rPr dirty="0"/>
              <a:t> </a:t>
            </a:r>
            <a:r>
              <a:rPr dirty="0" err="1"/>
              <a:t>się</a:t>
            </a:r>
            <a:r>
              <a:rPr dirty="0"/>
              <a:t> </a:t>
            </a:r>
            <a:r>
              <a:rPr dirty="0" err="1"/>
              <a:t>na</a:t>
            </a:r>
            <a:r>
              <a:rPr dirty="0"/>
              <a:t> </a:t>
            </a:r>
            <a:r>
              <a:rPr dirty="0" err="1"/>
              <a:t>nowe</a:t>
            </a:r>
            <a:r>
              <a:rPr dirty="0"/>
              <a:t> </a:t>
            </a:r>
            <a:r>
              <a:rPr dirty="0" err="1"/>
              <a:t>projekty</a:t>
            </a:r>
            <a:r>
              <a:rPr dirty="0"/>
              <a:t>, </a:t>
            </a:r>
            <a:r>
              <a:rPr dirty="0" err="1"/>
              <a:t>współpracowników</a:t>
            </a:r>
            <a:r>
              <a:rPr dirty="0"/>
              <a:t>, </a:t>
            </a:r>
            <a:r>
              <a:rPr dirty="0" err="1"/>
              <a:t>organizatorów</a:t>
            </a:r>
            <a:r>
              <a:rPr dirty="0"/>
              <a:t> </a:t>
            </a:r>
            <a:r>
              <a:rPr dirty="0" err="1"/>
              <a:t>i</a:t>
            </a:r>
            <a:r>
              <a:rPr dirty="0"/>
              <a:t> </a:t>
            </a:r>
            <a:r>
              <a:rPr dirty="0" err="1"/>
              <a:t>osoby</a:t>
            </a:r>
            <a:r>
              <a:rPr dirty="0"/>
              <a:t> </a:t>
            </a:r>
            <a:r>
              <a:rPr dirty="0" err="1"/>
              <a:t>wypowiadające</a:t>
            </a:r>
            <a:r>
              <a:rPr dirty="0"/>
              <a:t> </a:t>
            </a:r>
            <a:r>
              <a:rPr dirty="0" err="1"/>
              <a:t>się</a:t>
            </a:r>
            <a:r>
              <a:rPr dirty="0"/>
              <a:t> </a:t>
            </a:r>
            <a:r>
              <a:rPr dirty="0" err="1"/>
              <a:t>neutralnie</a:t>
            </a:r>
            <a:r>
              <a:rPr dirty="0"/>
              <a:t> </a:t>
            </a:r>
            <a:r>
              <a:rPr dirty="0" err="1"/>
              <a:t>lub</a:t>
            </a:r>
            <a:r>
              <a:rPr dirty="0"/>
              <a:t> </a:t>
            </a:r>
            <a:r>
              <a:rPr dirty="0" err="1"/>
              <a:t>pozytywnie</a:t>
            </a:r>
            <a:r>
              <a:rPr dirty="0"/>
              <a:t>. Granica </a:t>
            </a:r>
            <a:r>
              <a:rPr dirty="0" err="1"/>
              <a:t>nie</a:t>
            </a:r>
            <a:r>
              <a:rPr dirty="0"/>
              <a:t> </a:t>
            </a:r>
            <a:r>
              <a:rPr dirty="0" err="1"/>
              <a:t>przebiega</a:t>
            </a:r>
            <a:r>
              <a:rPr dirty="0"/>
              <a:t> </a:t>
            </a:r>
            <a:r>
              <a:rPr dirty="0" err="1"/>
              <a:t>więc</a:t>
            </a:r>
            <a:r>
              <a:rPr dirty="0"/>
              <a:t> </a:t>
            </a:r>
            <a:r>
              <a:rPr dirty="0" err="1"/>
              <a:t>przy</a:t>
            </a:r>
            <a:r>
              <a:rPr dirty="0"/>
              <a:t> </a:t>
            </a:r>
            <a:r>
              <a:rPr dirty="0" err="1"/>
              <a:t>słowie</a:t>
            </a:r>
            <a:r>
              <a:rPr dirty="0"/>
              <a:t> </a:t>
            </a:r>
            <a:r>
              <a:rPr dirty="0" err="1"/>
              <a:t>nieuprzejmym</a:t>
            </a:r>
            <a:r>
              <a:rPr dirty="0"/>
              <a:t>. </a:t>
            </a:r>
            <a:r>
              <a:rPr dirty="0" err="1"/>
              <a:t>Przebiega</a:t>
            </a:r>
            <a:r>
              <a:rPr dirty="0"/>
              <a:t> </a:t>
            </a:r>
            <a:r>
              <a:rPr dirty="0" err="1"/>
              <a:t>przy</a:t>
            </a:r>
            <a:r>
              <a:rPr dirty="0"/>
              <a:t> </a:t>
            </a:r>
            <a:r>
              <a:rPr dirty="0" err="1"/>
              <a:t>zmianie</a:t>
            </a:r>
            <a:r>
              <a:rPr dirty="0"/>
              <a:t> </a:t>
            </a:r>
            <a:r>
              <a:rPr dirty="0" err="1"/>
              <a:t>funkcji</a:t>
            </a:r>
            <a:r>
              <a:rPr dirty="0"/>
              <a:t> </a:t>
            </a:r>
            <a:r>
              <a:rPr dirty="0" err="1"/>
              <a:t>komunikacji</a:t>
            </a:r>
            <a:r>
              <a:rPr dirty="0"/>
              <a:t>. </a:t>
            </a:r>
            <a:r>
              <a:rPr dirty="0" err="1"/>
              <a:t>Zamiast</a:t>
            </a:r>
            <a:r>
              <a:rPr dirty="0"/>
              <a:t> </a:t>
            </a:r>
            <a:r>
              <a:rPr dirty="0" err="1"/>
              <a:t>poinformować</a:t>
            </a:r>
            <a:r>
              <a:rPr dirty="0"/>
              <a:t>, </a:t>
            </a:r>
            <a:r>
              <a:rPr dirty="0" err="1"/>
              <a:t>ostrzec</a:t>
            </a:r>
            <a:r>
              <a:rPr dirty="0"/>
              <a:t> </a:t>
            </a:r>
            <a:r>
              <a:rPr dirty="0" err="1"/>
              <a:t>lub</a:t>
            </a:r>
            <a:r>
              <a:rPr dirty="0"/>
              <a:t> </a:t>
            </a:r>
            <a:r>
              <a:rPr dirty="0" err="1"/>
              <a:t>rozliczyć</a:t>
            </a:r>
            <a:r>
              <a:rPr dirty="0"/>
              <a:t>, </a:t>
            </a:r>
            <a:r>
              <a:rPr dirty="0" err="1"/>
              <a:t>komunikacja</a:t>
            </a:r>
            <a:r>
              <a:rPr dirty="0"/>
              <a:t> ma </a:t>
            </a:r>
            <a:r>
              <a:rPr dirty="0" err="1"/>
              <a:t>trwale</a:t>
            </a:r>
            <a:r>
              <a:rPr dirty="0"/>
              <a:t> </a:t>
            </a:r>
            <a:r>
              <a:rPr dirty="0" err="1"/>
              <a:t>odebrać</a:t>
            </a:r>
            <a:r>
              <a:rPr dirty="0"/>
              <a:t> </a:t>
            </a:r>
            <a:r>
              <a:rPr dirty="0" err="1"/>
              <a:t>człowiekowi</a:t>
            </a:r>
            <a:r>
              <a:rPr dirty="0"/>
              <a:t> </a:t>
            </a:r>
            <a:r>
              <a:rPr dirty="0" err="1"/>
              <a:t>legitymację</a:t>
            </a:r>
            <a:r>
              <a:rPr dirty="0"/>
              <a:t> do </a:t>
            </a:r>
            <a:r>
              <a:rPr dirty="0" err="1"/>
              <a:t>uczestnictwa</a:t>
            </a:r>
            <a:r>
              <a:rPr dirty="0"/>
              <a:t>.</a:t>
            </a:r>
          </a:p>
          <a:p>
            <a:endParaRPr dirty="0"/>
          </a:p>
          <a:p>
            <a:r>
              <a:rPr dirty="0"/>
              <a:t>[Sources]</a:t>
            </a:r>
          </a:p>
          <a:p>
            <a:r>
              <a:rPr dirty="0"/>
              <a:t>- Williams, K. D. (2007). Ostracism. https://doi.org/10.1146/annurev.psych.58.110405.085641</a:t>
            </a:r>
          </a:p>
          <a:p>
            <a:r>
              <a:rPr dirty="0"/>
              <a:t>- Kulik et al. (2008). Stigma by association. https://doi.org/10.5465/amr.2008.27752765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 </a:t>
            </a:r>
            <a:r>
              <a:rPr dirty="0" err="1"/>
              <a:t>prezentacji</a:t>
            </a:r>
            <a:r>
              <a:rPr dirty="0"/>
              <a:t> </a:t>
            </a:r>
            <a:r>
              <a:rPr dirty="0" err="1"/>
              <a:t>świadomie</a:t>
            </a:r>
            <a:r>
              <a:rPr dirty="0"/>
              <a:t> </a:t>
            </a:r>
            <a:r>
              <a:rPr dirty="0" err="1"/>
              <a:t>unikam</a:t>
            </a:r>
            <a:r>
              <a:rPr dirty="0"/>
              <a:t> </a:t>
            </a:r>
            <a:r>
              <a:rPr dirty="0" err="1"/>
              <a:t>nazywania</a:t>
            </a:r>
            <a:r>
              <a:rPr dirty="0"/>
              <a:t> </a:t>
            </a:r>
            <a:r>
              <a:rPr dirty="0" err="1"/>
              <a:t>konkretnych</a:t>
            </a:r>
            <a:r>
              <a:rPr dirty="0"/>
              <a:t> </a:t>
            </a:r>
            <a:r>
              <a:rPr dirty="0" err="1"/>
              <a:t>ludzi</a:t>
            </a:r>
            <a:r>
              <a:rPr dirty="0"/>
              <a:t> </a:t>
            </a:r>
            <a:r>
              <a:rPr dirty="0" err="1"/>
              <a:t>hejterami</a:t>
            </a:r>
            <a:r>
              <a:rPr dirty="0"/>
              <a:t>. Taka </a:t>
            </a:r>
            <a:r>
              <a:rPr dirty="0" err="1"/>
              <a:t>etykieta</a:t>
            </a:r>
            <a:r>
              <a:rPr dirty="0"/>
              <a:t> </a:t>
            </a:r>
            <a:r>
              <a:rPr dirty="0" err="1"/>
              <a:t>mogłaby</a:t>
            </a:r>
            <a:r>
              <a:rPr dirty="0"/>
              <a:t> </a:t>
            </a:r>
            <a:r>
              <a:rPr dirty="0" err="1"/>
              <a:t>powtórzyć</a:t>
            </a:r>
            <a:r>
              <a:rPr dirty="0"/>
              <a:t> </a:t>
            </a:r>
            <a:r>
              <a:rPr dirty="0" err="1"/>
              <a:t>mechanizm</a:t>
            </a:r>
            <a:r>
              <a:rPr dirty="0"/>
              <a:t>, </a:t>
            </a:r>
            <a:r>
              <a:rPr dirty="0" err="1"/>
              <a:t>który</a:t>
            </a:r>
            <a:r>
              <a:rPr dirty="0"/>
              <a:t> </a:t>
            </a:r>
            <a:r>
              <a:rPr dirty="0" err="1"/>
              <a:t>krytykuję</a:t>
            </a:r>
            <a:r>
              <a:rPr dirty="0"/>
              <a:t>: </a:t>
            </a:r>
            <a:r>
              <a:rPr dirty="0" err="1"/>
              <a:t>zastąpić</a:t>
            </a:r>
            <a:r>
              <a:rPr dirty="0"/>
              <a:t> </a:t>
            </a:r>
            <a:r>
              <a:rPr dirty="0" err="1"/>
              <a:t>analizę</a:t>
            </a:r>
            <a:r>
              <a:rPr dirty="0"/>
              <a:t> </a:t>
            </a:r>
            <a:r>
              <a:rPr dirty="0" err="1"/>
              <a:t>działania</a:t>
            </a:r>
            <a:r>
              <a:rPr dirty="0"/>
              <a:t> </a:t>
            </a:r>
            <a:r>
              <a:rPr dirty="0" err="1"/>
              <a:t>definicją</a:t>
            </a:r>
            <a:r>
              <a:rPr dirty="0"/>
              <a:t> </a:t>
            </a:r>
            <a:r>
              <a:rPr dirty="0" err="1"/>
              <a:t>osoby</a:t>
            </a:r>
            <a:r>
              <a:rPr dirty="0"/>
              <a:t>. Nie </a:t>
            </a:r>
            <a:r>
              <a:rPr dirty="0" err="1"/>
              <a:t>wiem</a:t>
            </a:r>
            <a:r>
              <a:rPr dirty="0"/>
              <a:t>, co </a:t>
            </a:r>
            <a:r>
              <a:rPr dirty="0" err="1"/>
              <a:t>dokładnie</a:t>
            </a:r>
            <a:r>
              <a:rPr dirty="0"/>
              <a:t> </a:t>
            </a:r>
            <a:r>
              <a:rPr dirty="0" err="1"/>
              <a:t>motywowało</a:t>
            </a:r>
            <a:r>
              <a:rPr dirty="0"/>
              <a:t> </a:t>
            </a:r>
            <a:r>
              <a:rPr dirty="0" err="1"/>
              <a:t>uczestników</a:t>
            </a:r>
            <a:r>
              <a:rPr dirty="0"/>
              <a:t> </a:t>
            </a:r>
            <a:r>
              <a:rPr dirty="0" err="1"/>
              <a:t>konfliktu</a:t>
            </a:r>
            <a:r>
              <a:rPr dirty="0"/>
              <a:t>. </a:t>
            </a:r>
            <a:r>
              <a:rPr dirty="0" err="1"/>
              <a:t>Część</a:t>
            </a:r>
            <a:r>
              <a:rPr dirty="0"/>
              <a:t> </a:t>
            </a:r>
            <a:r>
              <a:rPr dirty="0" err="1"/>
              <a:t>mogła</a:t>
            </a:r>
            <a:r>
              <a:rPr dirty="0"/>
              <a:t> </a:t>
            </a:r>
            <a:r>
              <a:rPr dirty="0" err="1"/>
              <a:t>szczerze</a:t>
            </a:r>
            <a:r>
              <a:rPr dirty="0"/>
              <a:t> </a:t>
            </a:r>
            <a:r>
              <a:rPr dirty="0" err="1"/>
              <a:t>uważać</a:t>
            </a:r>
            <a:r>
              <a:rPr dirty="0"/>
              <a:t>, </a:t>
            </a:r>
            <a:r>
              <a:rPr dirty="0" err="1"/>
              <a:t>że</a:t>
            </a:r>
            <a:r>
              <a:rPr dirty="0"/>
              <a:t> </a:t>
            </a:r>
            <a:r>
              <a:rPr dirty="0" err="1"/>
              <a:t>chroni</a:t>
            </a:r>
            <a:r>
              <a:rPr dirty="0"/>
              <a:t> </a:t>
            </a:r>
            <a:r>
              <a:rPr dirty="0" err="1"/>
              <a:t>klientów</a:t>
            </a:r>
            <a:r>
              <a:rPr dirty="0"/>
              <a:t> </a:t>
            </a:r>
            <a:r>
              <a:rPr dirty="0" err="1"/>
              <a:t>i</a:t>
            </a:r>
            <a:r>
              <a:rPr dirty="0"/>
              <a:t> </a:t>
            </a:r>
            <a:r>
              <a:rPr dirty="0" err="1"/>
              <a:t>standardy</a:t>
            </a:r>
            <a:r>
              <a:rPr dirty="0"/>
              <a:t> </a:t>
            </a:r>
            <a:r>
              <a:rPr dirty="0" err="1"/>
              <a:t>branży</a:t>
            </a:r>
            <a:r>
              <a:rPr dirty="0"/>
              <a:t>. </a:t>
            </a:r>
            <a:r>
              <a:rPr dirty="0" err="1"/>
              <a:t>Dlatego</a:t>
            </a:r>
            <a:r>
              <a:rPr dirty="0"/>
              <a:t> </a:t>
            </a:r>
            <a:r>
              <a:rPr dirty="0" err="1"/>
              <a:t>analizuję</a:t>
            </a:r>
            <a:r>
              <a:rPr dirty="0"/>
              <a:t> </a:t>
            </a:r>
            <a:r>
              <a:rPr dirty="0" err="1"/>
              <a:t>tylko</a:t>
            </a:r>
            <a:r>
              <a:rPr dirty="0"/>
              <a:t> to, co </a:t>
            </a:r>
            <a:r>
              <a:rPr dirty="0" err="1"/>
              <a:t>można</a:t>
            </a:r>
            <a:r>
              <a:rPr dirty="0"/>
              <a:t> </a:t>
            </a:r>
            <a:r>
              <a:rPr dirty="0" err="1"/>
              <a:t>zaobserwować</a:t>
            </a:r>
            <a:r>
              <a:rPr dirty="0"/>
              <a:t>: </a:t>
            </a:r>
            <a:r>
              <a:rPr dirty="0" err="1"/>
              <a:t>użyty</a:t>
            </a:r>
            <a:r>
              <a:rPr dirty="0"/>
              <a:t> </a:t>
            </a:r>
            <a:r>
              <a:rPr dirty="0" err="1"/>
              <a:t>język</a:t>
            </a:r>
            <a:r>
              <a:rPr dirty="0"/>
              <a:t>, </a:t>
            </a:r>
            <a:r>
              <a:rPr dirty="0" err="1"/>
              <a:t>chronologię</a:t>
            </a:r>
            <a:r>
              <a:rPr dirty="0"/>
              <a:t>, </a:t>
            </a:r>
            <a:r>
              <a:rPr dirty="0" err="1"/>
              <a:t>przenoszenie</a:t>
            </a:r>
            <a:r>
              <a:rPr dirty="0"/>
              <a:t> </a:t>
            </a:r>
            <a:r>
              <a:rPr dirty="0" err="1"/>
              <a:t>informacji</a:t>
            </a:r>
            <a:r>
              <a:rPr dirty="0"/>
              <a:t> </a:t>
            </a:r>
            <a:r>
              <a:rPr dirty="0" err="1"/>
              <a:t>między</a:t>
            </a:r>
            <a:r>
              <a:rPr dirty="0"/>
              <a:t> </a:t>
            </a:r>
            <a:r>
              <a:rPr dirty="0" err="1"/>
              <a:t>kanałami</a:t>
            </a:r>
            <a:r>
              <a:rPr dirty="0"/>
              <a:t>, </a:t>
            </a:r>
            <a:r>
              <a:rPr dirty="0" err="1"/>
              <a:t>kontakty</a:t>
            </a:r>
            <a:r>
              <a:rPr dirty="0"/>
              <a:t> z </a:t>
            </a:r>
            <a:r>
              <a:rPr dirty="0" err="1"/>
              <a:t>organizatorami</a:t>
            </a:r>
            <a:r>
              <a:rPr dirty="0"/>
              <a:t> </a:t>
            </a:r>
            <a:r>
              <a:rPr dirty="0" err="1"/>
              <a:t>i</a:t>
            </a:r>
            <a:r>
              <a:rPr dirty="0"/>
              <a:t> </a:t>
            </a:r>
            <a:r>
              <a:rPr dirty="0" err="1"/>
              <a:t>instytucjami</a:t>
            </a:r>
            <a:r>
              <a:rPr dirty="0"/>
              <a:t> </a:t>
            </a:r>
            <a:r>
              <a:rPr dirty="0" err="1"/>
              <a:t>oraz</a:t>
            </a:r>
            <a:r>
              <a:rPr dirty="0"/>
              <a:t> to, </a:t>
            </a:r>
            <a:r>
              <a:rPr dirty="0" err="1"/>
              <a:t>czy</a:t>
            </a:r>
            <a:r>
              <a:rPr dirty="0"/>
              <a:t> </a:t>
            </a:r>
            <a:r>
              <a:rPr dirty="0" err="1"/>
              <a:t>sprostowanie</a:t>
            </a:r>
            <a:r>
              <a:rPr dirty="0"/>
              <a:t> </a:t>
            </a:r>
            <a:r>
              <a:rPr dirty="0" err="1"/>
              <a:t>lub</a:t>
            </a:r>
            <a:r>
              <a:rPr dirty="0"/>
              <a:t> </a:t>
            </a:r>
            <a:r>
              <a:rPr dirty="0" err="1"/>
              <a:t>naprawa</a:t>
            </a:r>
            <a:r>
              <a:rPr dirty="0"/>
              <a:t> </a:t>
            </a:r>
            <a:r>
              <a:rPr dirty="0" err="1"/>
              <a:t>zmieniały</a:t>
            </a:r>
            <a:r>
              <a:rPr dirty="0"/>
              <a:t> </a:t>
            </a:r>
            <a:r>
              <a:rPr dirty="0" err="1"/>
              <a:t>narrację</a:t>
            </a:r>
            <a:r>
              <a:rPr dirty="0"/>
              <a:t>. Nie </a:t>
            </a:r>
            <a:r>
              <a:rPr dirty="0" err="1"/>
              <a:t>twierdzę</a:t>
            </a:r>
            <a:r>
              <a:rPr dirty="0"/>
              <a:t> </a:t>
            </a:r>
            <a:r>
              <a:rPr dirty="0" err="1"/>
              <a:t>również</a:t>
            </a:r>
            <a:r>
              <a:rPr dirty="0"/>
              <a:t>, </a:t>
            </a:r>
            <a:r>
              <a:rPr dirty="0" err="1"/>
              <a:t>że</a:t>
            </a:r>
            <a:r>
              <a:rPr dirty="0"/>
              <a:t> </a:t>
            </a:r>
            <a:r>
              <a:rPr dirty="0" err="1"/>
              <a:t>wspólna</a:t>
            </a:r>
            <a:r>
              <a:rPr dirty="0"/>
              <a:t> </a:t>
            </a:r>
            <a:r>
              <a:rPr dirty="0" err="1"/>
              <a:t>organizacja</a:t>
            </a:r>
            <a:r>
              <a:rPr dirty="0"/>
              <a:t> </a:t>
            </a:r>
            <a:r>
              <a:rPr dirty="0" err="1"/>
              <a:t>zawodowa</a:t>
            </a:r>
            <a:r>
              <a:rPr dirty="0"/>
              <a:t> </a:t>
            </a:r>
            <a:r>
              <a:rPr dirty="0" err="1"/>
              <a:t>albo</a:t>
            </a:r>
            <a:r>
              <a:rPr dirty="0"/>
              <a:t> </a:t>
            </a:r>
            <a:r>
              <a:rPr dirty="0" err="1"/>
              <a:t>znajomość</a:t>
            </a:r>
            <a:r>
              <a:rPr dirty="0"/>
              <a:t> </a:t>
            </a:r>
            <a:r>
              <a:rPr dirty="0" err="1"/>
              <a:t>dowodzą</a:t>
            </a:r>
            <a:r>
              <a:rPr dirty="0"/>
              <a:t> </a:t>
            </a:r>
            <a:r>
              <a:rPr dirty="0" err="1"/>
              <a:t>koordynacji</a:t>
            </a:r>
            <a:r>
              <a:rPr dirty="0"/>
              <a:t>. </a:t>
            </a:r>
            <a:r>
              <a:rPr dirty="0" err="1"/>
              <a:t>Mogą</a:t>
            </a:r>
            <a:r>
              <a:rPr dirty="0"/>
              <a:t> </a:t>
            </a:r>
            <a:r>
              <a:rPr dirty="0" err="1"/>
              <a:t>zwiększać</a:t>
            </a:r>
            <a:r>
              <a:rPr dirty="0"/>
              <a:t> </a:t>
            </a:r>
            <a:r>
              <a:rPr dirty="0" err="1"/>
              <a:t>przepływ</a:t>
            </a:r>
            <a:r>
              <a:rPr dirty="0"/>
              <a:t> </a:t>
            </a:r>
            <a:r>
              <a:rPr dirty="0" err="1"/>
              <a:t>informacji</a:t>
            </a:r>
            <a:r>
              <a:rPr dirty="0"/>
              <a:t>, ale </a:t>
            </a:r>
            <a:r>
              <a:rPr dirty="0" err="1"/>
              <a:t>nie</a:t>
            </a:r>
            <a:r>
              <a:rPr dirty="0"/>
              <a:t> </a:t>
            </a:r>
            <a:r>
              <a:rPr dirty="0" err="1"/>
              <a:t>są</a:t>
            </a:r>
            <a:r>
              <a:rPr dirty="0"/>
              <a:t> </a:t>
            </a:r>
            <a:r>
              <a:rPr dirty="0" err="1"/>
              <a:t>dowodem</a:t>
            </a:r>
            <a:r>
              <a:rPr dirty="0"/>
              <a:t> </a:t>
            </a:r>
            <a:r>
              <a:rPr dirty="0" err="1"/>
              <a:t>zmowy</a:t>
            </a:r>
            <a:r>
              <a:rPr dirty="0"/>
              <a:t>. Case study jest </a:t>
            </a:r>
            <a:r>
              <a:rPr dirty="0" err="1"/>
              <a:t>pojedynczym</a:t>
            </a:r>
            <a:r>
              <a:rPr dirty="0"/>
              <a:t> </a:t>
            </a:r>
            <a:r>
              <a:rPr dirty="0" err="1"/>
              <a:t>przypadkiem</a:t>
            </a:r>
            <a:r>
              <a:rPr dirty="0"/>
              <a:t>. Nie </a:t>
            </a:r>
            <a:r>
              <a:rPr dirty="0" err="1"/>
              <a:t>pozwala</a:t>
            </a:r>
            <a:r>
              <a:rPr dirty="0"/>
              <a:t> </a:t>
            </a:r>
            <a:r>
              <a:rPr dirty="0" err="1"/>
              <a:t>oszacować</a:t>
            </a:r>
            <a:r>
              <a:rPr dirty="0"/>
              <a:t> </a:t>
            </a:r>
            <a:r>
              <a:rPr dirty="0" err="1"/>
              <a:t>skali</a:t>
            </a:r>
            <a:r>
              <a:rPr dirty="0"/>
              <a:t> </a:t>
            </a:r>
            <a:r>
              <a:rPr dirty="0" err="1"/>
              <a:t>zjawiska</a:t>
            </a:r>
            <a:r>
              <a:rPr dirty="0"/>
              <a:t> w </a:t>
            </a:r>
            <a:r>
              <a:rPr dirty="0" err="1"/>
              <a:t>całej</a:t>
            </a:r>
            <a:r>
              <a:rPr dirty="0"/>
              <a:t> </a:t>
            </a:r>
            <a:r>
              <a:rPr dirty="0" err="1"/>
              <a:t>branży</a:t>
            </a:r>
            <a:r>
              <a:rPr dirty="0"/>
              <a:t>. </a:t>
            </a:r>
            <a:r>
              <a:rPr dirty="0" err="1"/>
              <a:t>Pozwala</a:t>
            </a:r>
            <a:r>
              <a:rPr dirty="0"/>
              <a:t> </a:t>
            </a:r>
            <a:r>
              <a:rPr dirty="0" err="1"/>
              <a:t>natomiast</a:t>
            </a:r>
            <a:r>
              <a:rPr dirty="0"/>
              <a:t> </a:t>
            </a:r>
            <a:r>
              <a:rPr dirty="0" err="1"/>
              <a:t>zobaczyć</a:t>
            </a:r>
            <a:r>
              <a:rPr dirty="0"/>
              <a:t> </a:t>
            </a:r>
            <a:r>
              <a:rPr dirty="0" err="1"/>
              <a:t>mechanizm</a:t>
            </a:r>
            <a:r>
              <a:rPr dirty="0"/>
              <a:t> </a:t>
            </a:r>
            <a:r>
              <a:rPr dirty="0" err="1"/>
              <a:t>i</a:t>
            </a:r>
            <a:r>
              <a:rPr dirty="0"/>
              <a:t> </a:t>
            </a:r>
            <a:r>
              <a:rPr dirty="0" err="1"/>
              <a:t>porównać</a:t>
            </a:r>
            <a:r>
              <a:rPr dirty="0"/>
              <a:t> go z </a:t>
            </a:r>
            <a:r>
              <a:rPr dirty="0" err="1"/>
              <a:t>literaturą</a:t>
            </a:r>
            <a:r>
              <a:rPr dirty="0"/>
              <a:t> </a:t>
            </a:r>
            <a:r>
              <a:rPr dirty="0" err="1"/>
              <a:t>psychologiczną</a:t>
            </a:r>
            <a:r>
              <a:rPr lang="pl-PL" dirty="0"/>
              <a:t> której wnioski przedstawiłem do tej pory.</a:t>
            </a:r>
            <a:endParaRPr dirty="0"/>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a:p>
            <a:r>
              <a:rPr dirty="0"/>
              <a:t>- Suler, J. (2004). The Online Disinhibition Effect. https://doi.org/10.1089/1094931041291295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Nie wskazuję jednego sprawcy ani jednego momentu rozpoczęcia. Bardziej trafny jest model trzech warstw. Pierwszą warstwą były realne problemy wykonawcze. Niewydana przez lata książka, opóźnione projekty i przedsprzedaże tworzyły podstawę do krytyki. Drugą warstwą był wzrost widoczności. Wystąpienie TEDxPUT, sukces książki edukacyjnej i publiczne nazywanie mnie ekspertem zwiększyły rozbieżność pomiędzy moim statusem a oceną części środowiska. Nie twierdzę, że sukces wywołał zazdrość. Widoczny był jednak wzrost kontroli i kwestionowania mojej legitymacji. Trzecią warstwą było połączenie zarzutów w wielokanałową narrację. Temat przestał dotyczyć jednego produktu. Zaczął obejmować kompetencje, miejsce pracy, współpracowników i prawo do występowania publicznie.</a:t>
            </a:r>
          </a:p>
          <a:p>
            <a:endParaRPr/>
          </a:p>
          <a:p>
            <a:r>
              <a:t>[Sources]</a:t>
            </a:r>
          </a:p>
          <a:p>
            <a:r>
              <a:t>- Zanonimizowane archiwum autora: eksporty Discord, zrzuty ekranu, korespondencja i publiczne publikacje z lat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Pierwszy</a:t>
            </a:r>
            <a:r>
              <a:rPr dirty="0"/>
              <a:t> </a:t>
            </a:r>
            <a:r>
              <a:rPr dirty="0" err="1"/>
              <a:t>etap</a:t>
            </a:r>
            <a:r>
              <a:rPr dirty="0"/>
              <a:t> </a:t>
            </a:r>
            <a:r>
              <a:rPr dirty="0" err="1"/>
              <a:t>konfliktu</a:t>
            </a:r>
            <a:r>
              <a:rPr dirty="0"/>
              <a:t> </a:t>
            </a:r>
            <a:r>
              <a:rPr dirty="0" err="1"/>
              <a:t>dotyczył</a:t>
            </a:r>
            <a:r>
              <a:rPr dirty="0"/>
              <a:t> </a:t>
            </a:r>
            <a:r>
              <a:rPr dirty="0" err="1"/>
              <a:t>produktów</a:t>
            </a:r>
            <a:r>
              <a:rPr dirty="0"/>
              <a:t> </a:t>
            </a:r>
            <a:r>
              <a:rPr dirty="0" err="1"/>
              <a:t>i</a:t>
            </a:r>
            <a:r>
              <a:rPr dirty="0"/>
              <a:t> </a:t>
            </a:r>
            <a:r>
              <a:rPr dirty="0" err="1"/>
              <a:t>realizacji</a:t>
            </a:r>
            <a:r>
              <a:rPr dirty="0"/>
              <a:t>. To </a:t>
            </a:r>
            <a:r>
              <a:rPr dirty="0" err="1"/>
              <a:t>był</a:t>
            </a:r>
            <a:r>
              <a:rPr dirty="0"/>
              <a:t> </a:t>
            </a:r>
            <a:r>
              <a:rPr dirty="0" err="1"/>
              <a:t>obszar</a:t>
            </a:r>
            <a:r>
              <a:rPr dirty="0"/>
              <a:t>, w </a:t>
            </a:r>
            <a:r>
              <a:rPr dirty="0" err="1"/>
              <a:t>którym</a:t>
            </a:r>
            <a:r>
              <a:rPr dirty="0"/>
              <a:t> </a:t>
            </a:r>
            <a:r>
              <a:rPr dirty="0" err="1"/>
              <a:t>krytyka</a:t>
            </a:r>
            <a:r>
              <a:rPr dirty="0"/>
              <a:t> </a:t>
            </a:r>
            <a:r>
              <a:rPr dirty="0" err="1"/>
              <a:t>mogła</a:t>
            </a:r>
            <a:r>
              <a:rPr dirty="0"/>
              <a:t> </a:t>
            </a:r>
            <a:r>
              <a:rPr dirty="0" err="1"/>
              <a:t>być</a:t>
            </a:r>
            <a:r>
              <a:rPr dirty="0"/>
              <a:t> </a:t>
            </a:r>
            <a:r>
              <a:rPr dirty="0" err="1"/>
              <a:t>uzasadniona</a:t>
            </a:r>
            <a:r>
              <a:rPr dirty="0"/>
              <a:t>. W </a:t>
            </a:r>
            <a:r>
              <a:rPr dirty="0" err="1"/>
              <a:t>maju</a:t>
            </a:r>
            <a:r>
              <a:rPr dirty="0"/>
              <a:t> 2024 </a:t>
            </a:r>
            <a:r>
              <a:rPr dirty="0" err="1"/>
              <a:t>roku</a:t>
            </a:r>
            <a:r>
              <a:rPr dirty="0"/>
              <a:t> </a:t>
            </a:r>
            <a:r>
              <a:rPr dirty="0" err="1"/>
              <a:t>pojawił</a:t>
            </a:r>
            <a:r>
              <a:rPr dirty="0"/>
              <a:t> </a:t>
            </a:r>
            <a:r>
              <a:rPr dirty="0" err="1"/>
              <a:t>się</a:t>
            </a:r>
            <a:r>
              <a:rPr dirty="0"/>
              <a:t> </a:t>
            </a:r>
            <a:r>
              <a:rPr dirty="0" err="1"/>
              <a:t>obszerny</a:t>
            </a:r>
            <a:r>
              <a:rPr dirty="0"/>
              <a:t> </a:t>
            </a:r>
            <a:r>
              <a:rPr dirty="0" err="1"/>
              <a:t>artykuł</a:t>
            </a:r>
            <a:r>
              <a:rPr dirty="0"/>
              <a:t> </a:t>
            </a:r>
            <a:r>
              <a:rPr dirty="0" err="1"/>
              <a:t>łączący</a:t>
            </a:r>
            <a:r>
              <a:rPr dirty="0"/>
              <a:t> </a:t>
            </a:r>
            <a:r>
              <a:rPr dirty="0" err="1"/>
              <a:t>problemy</a:t>
            </a:r>
            <a:r>
              <a:rPr dirty="0"/>
              <a:t> </a:t>
            </a:r>
            <a:r>
              <a:rPr dirty="0" err="1"/>
              <a:t>produktowe</a:t>
            </a:r>
            <a:r>
              <a:rPr dirty="0"/>
              <a:t>, </a:t>
            </a:r>
            <a:r>
              <a:rPr dirty="0" err="1"/>
              <a:t>komunikację</a:t>
            </a:r>
            <a:r>
              <a:rPr dirty="0"/>
              <a:t>, </a:t>
            </a:r>
            <a:r>
              <a:rPr dirty="0" err="1"/>
              <a:t>kompetencje</a:t>
            </a:r>
            <a:r>
              <a:rPr dirty="0"/>
              <a:t>, </a:t>
            </a:r>
            <a:r>
              <a:rPr dirty="0" err="1"/>
              <a:t>współpracowników</a:t>
            </a:r>
            <a:r>
              <a:rPr dirty="0"/>
              <a:t> </a:t>
            </a:r>
            <a:r>
              <a:rPr dirty="0" err="1"/>
              <a:t>i</a:t>
            </a:r>
            <a:r>
              <a:rPr dirty="0"/>
              <a:t> </a:t>
            </a:r>
            <a:r>
              <a:rPr dirty="0" err="1"/>
              <a:t>wątki</a:t>
            </a:r>
            <a:r>
              <a:rPr dirty="0"/>
              <a:t> </a:t>
            </a:r>
            <a:r>
              <a:rPr dirty="0" err="1"/>
              <a:t>osobiste</a:t>
            </a:r>
            <a:r>
              <a:rPr dirty="0"/>
              <a:t>. </a:t>
            </a:r>
            <a:r>
              <a:rPr dirty="0" err="1"/>
              <a:t>Materiał</a:t>
            </a:r>
            <a:r>
              <a:rPr dirty="0"/>
              <a:t> </a:t>
            </a:r>
            <a:r>
              <a:rPr dirty="0" err="1"/>
              <a:t>zawierał</a:t>
            </a:r>
            <a:r>
              <a:rPr dirty="0"/>
              <a:t> </a:t>
            </a:r>
            <a:r>
              <a:rPr dirty="0" err="1"/>
              <a:t>także</a:t>
            </a:r>
            <a:r>
              <a:rPr dirty="0"/>
              <a:t> </a:t>
            </a:r>
            <a:r>
              <a:rPr dirty="0" err="1"/>
              <a:t>moją</a:t>
            </a:r>
            <a:r>
              <a:rPr dirty="0"/>
              <a:t> </a:t>
            </a:r>
            <a:r>
              <a:rPr dirty="0" err="1"/>
              <a:t>perspektywę</a:t>
            </a:r>
            <a:r>
              <a:rPr dirty="0"/>
              <a:t>, ale </a:t>
            </a:r>
            <a:r>
              <a:rPr dirty="0" err="1"/>
              <a:t>jego</a:t>
            </a:r>
            <a:r>
              <a:rPr dirty="0"/>
              <a:t> </a:t>
            </a:r>
            <a:r>
              <a:rPr dirty="0" err="1"/>
              <a:t>konstrukcja</a:t>
            </a:r>
            <a:r>
              <a:rPr dirty="0"/>
              <a:t> </a:t>
            </a:r>
            <a:r>
              <a:rPr dirty="0" err="1"/>
              <a:t>nadawała</a:t>
            </a:r>
            <a:r>
              <a:rPr dirty="0"/>
              <a:t> </a:t>
            </a:r>
            <a:r>
              <a:rPr dirty="0" err="1"/>
              <a:t>całości</a:t>
            </a:r>
            <a:r>
              <a:rPr dirty="0"/>
              <a:t> </a:t>
            </a:r>
            <a:r>
              <a:rPr dirty="0" err="1"/>
              <a:t>silnie</a:t>
            </a:r>
            <a:r>
              <a:rPr dirty="0"/>
              <a:t> </a:t>
            </a:r>
            <a:r>
              <a:rPr dirty="0" err="1"/>
              <a:t>negatywną</a:t>
            </a:r>
            <a:r>
              <a:rPr dirty="0"/>
              <a:t> </a:t>
            </a:r>
            <a:r>
              <a:rPr dirty="0" err="1"/>
              <a:t>ramę</a:t>
            </a:r>
            <a:r>
              <a:rPr dirty="0"/>
              <a:t>. </a:t>
            </a:r>
            <a:r>
              <a:rPr dirty="0" err="1"/>
              <a:t>Jesienią</a:t>
            </a:r>
            <a:r>
              <a:rPr dirty="0"/>
              <a:t>, po </a:t>
            </a:r>
            <a:r>
              <a:rPr dirty="0" err="1"/>
              <a:t>ogłoszeniu</a:t>
            </a:r>
            <a:r>
              <a:rPr dirty="0"/>
              <a:t> </a:t>
            </a:r>
            <a:r>
              <a:rPr dirty="0" err="1"/>
              <a:t>mojego</a:t>
            </a:r>
            <a:r>
              <a:rPr dirty="0"/>
              <a:t> </a:t>
            </a:r>
            <a:r>
              <a:rPr dirty="0" err="1"/>
              <a:t>udziału</a:t>
            </a:r>
            <a:r>
              <a:rPr dirty="0"/>
              <a:t> w </a:t>
            </a:r>
            <a:r>
              <a:rPr dirty="0" err="1"/>
              <a:t>wydarzeniu</a:t>
            </a:r>
            <a:r>
              <a:rPr dirty="0"/>
              <a:t>, </a:t>
            </a:r>
            <a:r>
              <a:rPr dirty="0" err="1"/>
              <a:t>artykuł</a:t>
            </a:r>
            <a:r>
              <a:rPr dirty="0"/>
              <a:t> </a:t>
            </a:r>
            <a:r>
              <a:rPr dirty="0" err="1"/>
              <a:t>trafił</a:t>
            </a:r>
            <a:r>
              <a:rPr dirty="0"/>
              <a:t> do </a:t>
            </a:r>
            <a:r>
              <a:rPr dirty="0" err="1"/>
              <a:t>dyskusji</a:t>
            </a:r>
            <a:r>
              <a:rPr dirty="0"/>
              <a:t> </a:t>
            </a:r>
            <a:r>
              <a:rPr dirty="0" err="1"/>
              <a:t>jako</a:t>
            </a:r>
            <a:r>
              <a:rPr dirty="0"/>
              <a:t> argument za </a:t>
            </a:r>
            <a:r>
              <a:rPr dirty="0" err="1"/>
              <a:t>pytaniem</a:t>
            </a:r>
            <a:r>
              <a:rPr dirty="0"/>
              <a:t>, </a:t>
            </a:r>
            <a:r>
              <a:rPr dirty="0" err="1"/>
              <a:t>czy</a:t>
            </a:r>
            <a:r>
              <a:rPr dirty="0"/>
              <a:t> </a:t>
            </a:r>
            <a:r>
              <a:rPr dirty="0" err="1"/>
              <a:t>powinienem</a:t>
            </a:r>
            <a:r>
              <a:rPr dirty="0"/>
              <a:t> </a:t>
            </a:r>
            <a:r>
              <a:rPr dirty="0" err="1"/>
              <a:t>mieć</a:t>
            </a:r>
            <a:r>
              <a:rPr dirty="0"/>
              <a:t> </a:t>
            </a:r>
            <a:r>
              <a:rPr dirty="0" err="1"/>
              <a:t>prawo</a:t>
            </a:r>
            <a:r>
              <a:rPr dirty="0"/>
              <a:t> </a:t>
            </a:r>
            <a:r>
              <a:rPr dirty="0" err="1"/>
              <a:t>wystąpić</a:t>
            </a:r>
            <a:r>
              <a:rPr dirty="0"/>
              <a:t>. W </a:t>
            </a:r>
            <a:r>
              <a:rPr dirty="0" err="1"/>
              <a:t>tym</a:t>
            </a:r>
            <a:r>
              <a:rPr dirty="0"/>
              <a:t> </a:t>
            </a:r>
            <a:r>
              <a:rPr dirty="0" err="1"/>
              <a:t>miejscu</a:t>
            </a:r>
            <a:r>
              <a:rPr dirty="0"/>
              <a:t> </a:t>
            </a:r>
            <a:r>
              <a:rPr dirty="0" err="1"/>
              <a:t>zmieniła</a:t>
            </a:r>
            <a:r>
              <a:rPr dirty="0"/>
              <a:t> </a:t>
            </a:r>
            <a:r>
              <a:rPr dirty="0" err="1"/>
              <a:t>się</a:t>
            </a:r>
            <a:r>
              <a:rPr dirty="0"/>
              <a:t> </a:t>
            </a:r>
            <a:r>
              <a:rPr dirty="0" err="1"/>
              <a:t>funkcja</a:t>
            </a:r>
            <a:r>
              <a:rPr dirty="0"/>
              <a:t> </a:t>
            </a:r>
            <a:r>
              <a:rPr dirty="0" err="1"/>
              <a:t>konfliktu</a:t>
            </a:r>
            <a:r>
              <a:rPr dirty="0"/>
              <a:t>. Nie </a:t>
            </a:r>
            <a:r>
              <a:rPr dirty="0" err="1"/>
              <a:t>chodziło</a:t>
            </a:r>
            <a:r>
              <a:rPr dirty="0"/>
              <a:t> </a:t>
            </a:r>
            <a:r>
              <a:rPr dirty="0" err="1"/>
              <a:t>już</a:t>
            </a:r>
            <a:r>
              <a:rPr dirty="0"/>
              <a:t> </a:t>
            </a:r>
            <a:r>
              <a:rPr dirty="0" err="1"/>
              <a:t>tylko</a:t>
            </a:r>
            <a:r>
              <a:rPr dirty="0"/>
              <a:t> o </a:t>
            </a:r>
            <a:r>
              <a:rPr dirty="0" err="1"/>
              <a:t>naprawę</a:t>
            </a:r>
            <a:r>
              <a:rPr dirty="0"/>
              <a:t> </a:t>
            </a:r>
            <a:r>
              <a:rPr dirty="0" err="1"/>
              <a:t>wobec</a:t>
            </a:r>
            <a:r>
              <a:rPr dirty="0"/>
              <a:t> </a:t>
            </a:r>
            <a:r>
              <a:rPr dirty="0" err="1"/>
              <a:t>klienta</a:t>
            </a:r>
            <a:r>
              <a:rPr dirty="0"/>
              <a:t>. </a:t>
            </a:r>
            <a:r>
              <a:rPr dirty="0" err="1"/>
              <a:t>Chodziło</a:t>
            </a:r>
            <a:r>
              <a:rPr dirty="0"/>
              <a:t> o </a:t>
            </a:r>
            <a:r>
              <a:rPr dirty="0" err="1"/>
              <a:t>dostęp</a:t>
            </a:r>
            <a:r>
              <a:rPr dirty="0"/>
              <a:t> do </a:t>
            </a:r>
            <a:r>
              <a:rPr dirty="0" err="1"/>
              <a:t>sceny</a:t>
            </a:r>
            <a:r>
              <a:rPr dirty="0"/>
              <a:t>, </a:t>
            </a:r>
            <a:r>
              <a:rPr dirty="0" err="1"/>
              <a:t>widoczności</a:t>
            </a:r>
            <a:r>
              <a:rPr dirty="0"/>
              <a:t> </a:t>
            </a:r>
            <a:r>
              <a:rPr dirty="0" err="1"/>
              <a:t>i</a:t>
            </a:r>
            <a:r>
              <a:rPr dirty="0"/>
              <a:t> </a:t>
            </a:r>
            <a:r>
              <a:rPr dirty="0" err="1"/>
              <a:t>środowiska</a:t>
            </a:r>
            <a:r>
              <a:rPr dirty="0"/>
              <a:t>. To </a:t>
            </a:r>
            <a:r>
              <a:rPr dirty="0" err="1"/>
              <a:t>przejście</a:t>
            </a:r>
            <a:r>
              <a:rPr dirty="0"/>
              <a:t> od </a:t>
            </a:r>
            <a:r>
              <a:rPr dirty="0" err="1"/>
              <a:t>reklamacji</a:t>
            </a:r>
            <a:r>
              <a:rPr dirty="0"/>
              <a:t> do </a:t>
            </a:r>
            <a:r>
              <a:rPr dirty="0" err="1"/>
              <a:t>gatekeepingu</a:t>
            </a:r>
            <a:r>
              <a:rPr dirty="0"/>
              <a:t> jest </a:t>
            </a:r>
            <a:r>
              <a:rPr dirty="0" err="1"/>
              <a:t>jednym</a:t>
            </a:r>
            <a:r>
              <a:rPr dirty="0"/>
              <a:t> z </a:t>
            </a:r>
            <a:r>
              <a:rPr dirty="0" err="1"/>
              <a:t>kluczowych</a:t>
            </a:r>
            <a:r>
              <a:rPr dirty="0"/>
              <a:t> </a:t>
            </a:r>
            <a:r>
              <a:rPr dirty="0" err="1"/>
              <a:t>momentów</a:t>
            </a:r>
            <a:r>
              <a:rPr dirty="0"/>
              <a:t> </a:t>
            </a:r>
            <a:r>
              <a:rPr dirty="0" err="1"/>
              <a:t>całej</a:t>
            </a:r>
            <a:r>
              <a:rPr dirty="0"/>
              <a:t> </a:t>
            </a:r>
            <a:r>
              <a:rPr dirty="0" err="1"/>
              <a:t>historii</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 2025 </a:t>
            </a:r>
            <a:r>
              <a:rPr dirty="0" err="1"/>
              <a:t>roku</a:t>
            </a:r>
            <a:r>
              <a:rPr dirty="0"/>
              <a:t> </a:t>
            </a:r>
            <a:r>
              <a:rPr dirty="0" err="1"/>
              <a:t>kolejne</a:t>
            </a:r>
            <a:r>
              <a:rPr dirty="0"/>
              <a:t> </a:t>
            </a:r>
            <a:r>
              <a:rPr dirty="0" err="1"/>
              <a:t>działania</a:t>
            </a:r>
            <a:r>
              <a:rPr dirty="0"/>
              <a:t> </a:t>
            </a:r>
            <a:r>
              <a:rPr dirty="0" err="1"/>
              <a:t>były</a:t>
            </a:r>
            <a:r>
              <a:rPr dirty="0"/>
              <a:t> </a:t>
            </a:r>
            <a:r>
              <a:rPr dirty="0" err="1"/>
              <a:t>systematycznie</a:t>
            </a:r>
            <a:r>
              <a:rPr dirty="0"/>
              <a:t> </a:t>
            </a:r>
            <a:r>
              <a:rPr dirty="0" err="1"/>
              <a:t>obserwowane</a:t>
            </a:r>
            <a:r>
              <a:rPr dirty="0"/>
              <a:t>. </a:t>
            </a:r>
            <a:r>
              <a:rPr dirty="0" err="1"/>
              <a:t>Linki</a:t>
            </a:r>
            <a:r>
              <a:rPr dirty="0"/>
              <a:t> do </a:t>
            </a:r>
            <a:r>
              <a:rPr dirty="0" err="1"/>
              <a:t>transmisji</a:t>
            </a:r>
            <a:r>
              <a:rPr dirty="0"/>
              <a:t> </a:t>
            </a:r>
            <a:r>
              <a:rPr dirty="0" err="1"/>
              <a:t>trafiały</a:t>
            </a:r>
            <a:r>
              <a:rPr dirty="0"/>
              <a:t> do </a:t>
            </a:r>
            <a:r>
              <a:rPr dirty="0" err="1"/>
              <a:t>zewnętrznej</a:t>
            </a:r>
            <a:r>
              <a:rPr dirty="0"/>
              <a:t> </a:t>
            </a:r>
            <a:r>
              <a:rPr dirty="0" err="1"/>
              <a:t>grupy</a:t>
            </a:r>
            <a:r>
              <a:rPr dirty="0"/>
              <a:t>, </a:t>
            </a:r>
            <a:r>
              <a:rPr dirty="0" err="1"/>
              <a:t>komentowano</a:t>
            </a:r>
            <a:r>
              <a:rPr dirty="0"/>
              <a:t> </a:t>
            </a:r>
            <a:r>
              <a:rPr dirty="0" err="1"/>
              <a:t>kolejne</a:t>
            </a:r>
            <a:r>
              <a:rPr dirty="0"/>
              <a:t> </a:t>
            </a:r>
            <a:r>
              <a:rPr dirty="0" err="1"/>
              <a:t>dni</a:t>
            </a:r>
            <a:r>
              <a:rPr dirty="0"/>
              <a:t> </a:t>
            </a:r>
            <a:r>
              <a:rPr dirty="0" err="1"/>
              <a:t>projektu</a:t>
            </a:r>
            <a:r>
              <a:rPr dirty="0"/>
              <a:t> </a:t>
            </a:r>
            <a:r>
              <a:rPr dirty="0" err="1"/>
              <a:t>i</a:t>
            </a:r>
            <a:r>
              <a:rPr dirty="0"/>
              <a:t> </a:t>
            </a:r>
            <a:r>
              <a:rPr dirty="0" err="1"/>
              <a:t>przewidywano</a:t>
            </a:r>
            <a:r>
              <a:rPr dirty="0"/>
              <a:t>, </a:t>
            </a:r>
            <a:r>
              <a:rPr dirty="0" err="1"/>
              <a:t>kiedy</a:t>
            </a:r>
            <a:r>
              <a:rPr dirty="0"/>
              <a:t> </a:t>
            </a:r>
            <a:r>
              <a:rPr dirty="0" err="1"/>
              <a:t>ponownie</a:t>
            </a:r>
            <a:r>
              <a:rPr dirty="0"/>
              <a:t> </a:t>
            </a:r>
            <a:r>
              <a:rPr dirty="0" err="1"/>
              <a:t>nie</a:t>
            </a:r>
            <a:r>
              <a:rPr dirty="0"/>
              <a:t> </a:t>
            </a:r>
            <a:r>
              <a:rPr dirty="0" err="1"/>
              <a:t>dowiozę</a:t>
            </a:r>
            <a:r>
              <a:rPr dirty="0"/>
              <a:t>. Samo </a:t>
            </a:r>
            <a:r>
              <a:rPr dirty="0" err="1"/>
              <a:t>udostępnienie</a:t>
            </a:r>
            <a:r>
              <a:rPr dirty="0"/>
              <a:t> </a:t>
            </a:r>
            <a:r>
              <a:rPr lang="pl-PL" dirty="0"/>
              <a:t>publicznie</a:t>
            </a:r>
            <a:r>
              <a:rPr dirty="0"/>
              <a:t> </a:t>
            </a:r>
            <a:r>
              <a:rPr dirty="0" err="1"/>
              <a:t>linku</a:t>
            </a:r>
            <a:r>
              <a:rPr lang="pl-PL" dirty="0"/>
              <a:t> może </a:t>
            </a:r>
            <a:r>
              <a:rPr lang="pl-PL" dirty="0" err="1"/>
              <a:t>wydawac</a:t>
            </a:r>
            <a:r>
              <a:rPr lang="pl-PL" dirty="0"/>
              <a:t> się, że</a:t>
            </a:r>
            <a:r>
              <a:rPr dirty="0"/>
              <a:t> </a:t>
            </a:r>
            <a:r>
              <a:rPr dirty="0" err="1"/>
              <a:t>nie</a:t>
            </a:r>
            <a:r>
              <a:rPr dirty="0"/>
              <a:t> jest </a:t>
            </a:r>
            <a:r>
              <a:rPr dirty="0" err="1"/>
              <a:t>naruszeniem</a:t>
            </a:r>
            <a:r>
              <a:rPr dirty="0"/>
              <a:t> </a:t>
            </a:r>
            <a:r>
              <a:rPr dirty="0" err="1"/>
              <a:t>dostępu</a:t>
            </a:r>
            <a:r>
              <a:rPr lang="pl-PL" dirty="0"/>
              <a:t> – natomiast był to link do płatnego i opłacanego przez innych uczestników projektu</a:t>
            </a:r>
            <a:r>
              <a:rPr dirty="0"/>
              <a:t>. </a:t>
            </a:r>
            <a:r>
              <a:rPr dirty="0" err="1"/>
              <a:t>Znaczenie</a:t>
            </a:r>
            <a:r>
              <a:rPr dirty="0"/>
              <a:t> ma </a:t>
            </a:r>
            <a:r>
              <a:rPr dirty="0" err="1"/>
              <a:t>kontekst</a:t>
            </a:r>
            <a:r>
              <a:rPr dirty="0"/>
              <a:t> </a:t>
            </a:r>
            <a:r>
              <a:rPr dirty="0" err="1"/>
              <a:t>ciągłego</a:t>
            </a:r>
            <a:r>
              <a:rPr dirty="0"/>
              <a:t> </a:t>
            </a:r>
            <a:r>
              <a:rPr dirty="0" err="1"/>
              <a:t>monitorowania</a:t>
            </a:r>
            <a:r>
              <a:rPr dirty="0"/>
              <a:t> </a:t>
            </a:r>
            <a:r>
              <a:rPr dirty="0" err="1"/>
              <a:t>i</a:t>
            </a:r>
            <a:r>
              <a:rPr dirty="0"/>
              <a:t> </a:t>
            </a:r>
            <a:r>
              <a:rPr dirty="0" err="1"/>
              <a:t>oczekiwania</a:t>
            </a:r>
            <a:r>
              <a:rPr dirty="0"/>
              <a:t> </a:t>
            </a:r>
            <a:r>
              <a:rPr dirty="0" err="1"/>
              <a:t>porażki</a:t>
            </a:r>
            <a:r>
              <a:rPr dirty="0"/>
              <a:t>.</a:t>
            </a:r>
            <a:r>
              <a:rPr lang="pl-PL" dirty="0"/>
              <a:t> Krytyki i publicznego relacjonowania każdego z dni z personalnymi insynuacjami. </a:t>
            </a:r>
            <a:r>
              <a:rPr dirty="0"/>
              <a:t> </a:t>
            </a:r>
            <a:r>
              <a:rPr dirty="0" err="1"/>
              <a:t>Później</a:t>
            </a:r>
            <a:r>
              <a:rPr dirty="0"/>
              <a:t> </a:t>
            </a:r>
            <a:r>
              <a:rPr dirty="0" err="1"/>
              <a:t>pojawiały</a:t>
            </a:r>
            <a:r>
              <a:rPr dirty="0"/>
              <a:t> </a:t>
            </a:r>
            <a:r>
              <a:rPr dirty="0" err="1"/>
              <a:t>się</a:t>
            </a:r>
            <a:r>
              <a:rPr dirty="0"/>
              <a:t> </a:t>
            </a:r>
            <a:r>
              <a:rPr dirty="0" err="1"/>
              <a:t>następne</a:t>
            </a:r>
            <a:r>
              <a:rPr dirty="0"/>
              <a:t> </a:t>
            </a:r>
            <a:r>
              <a:rPr dirty="0" err="1"/>
              <a:t>publikacje</a:t>
            </a:r>
            <a:r>
              <a:rPr dirty="0"/>
              <a:t> </a:t>
            </a:r>
            <a:r>
              <a:rPr dirty="0" err="1"/>
              <a:t>obejmujące</a:t>
            </a:r>
            <a:r>
              <a:rPr dirty="0"/>
              <a:t> </a:t>
            </a:r>
            <a:r>
              <a:rPr dirty="0" err="1"/>
              <a:t>książki</a:t>
            </a:r>
            <a:r>
              <a:rPr dirty="0"/>
              <a:t>, </a:t>
            </a:r>
            <a:r>
              <a:rPr dirty="0" err="1"/>
              <a:t>kursy</a:t>
            </a:r>
            <a:r>
              <a:rPr dirty="0"/>
              <a:t>, </a:t>
            </a:r>
            <a:r>
              <a:rPr dirty="0" err="1"/>
              <a:t>regulaminy</a:t>
            </a:r>
            <a:r>
              <a:rPr dirty="0"/>
              <a:t>, </a:t>
            </a:r>
            <a:r>
              <a:rPr dirty="0" err="1"/>
              <a:t>kwestie</a:t>
            </a:r>
            <a:r>
              <a:rPr dirty="0"/>
              <a:t> </a:t>
            </a:r>
            <a:r>
              <a:rPr dirty="0" err="1"/>
              <a:t>podatkowe</a:t>
            </a:r>
            <a:r>
              <a:rPr dirty="0"/>
              <a:t> </a:t>
            </a:r>
            <a:r>
              <a:rPr dirty="0" err="1"/>
              <a:t>i</a:t>
            </a:r>
            <a:r>
              <a:rPr dirty="0"/>
              <a:t> </a:t>
            </a:r>
            <a:r>
              <a:rPr dirty="0" err="1"/>
              <a:t>kompetencje</a:t>
            </a:r>
            <a:r>
              <a:rPr dirty="0"/>
              <a:t>. W 2026 </a:t>
            </a:r>
            <a:r>
              <a:rPr dirty="0" err="1"/>
              <a:t>roku</a:t>
            </a:r>
            <a:r>
              <a:rPr dirty="0"/>
              <a:t> </a:t>
            </a:r>
            <a:r>
              <a:rPr dirty="0" err="1"/>
              <a:t>nowe</a:t>
            </a:r>
            <a:r>
              <a:rPr dirty="0"/>
              <a:t> </a:t>
            </a:r>
            <a:r>
              <a:rPr dirty="0" err="1"/>
              <a:t>projekty</a:t>
            </a:r>
            <a:r>
              <a:rPr dirty="0"/>
              <a:t> </a:t>
            </a:r>
            <a:r>
              <a:rPr dirty="0" err="1"/>
              <a:t>oraz</a:t>
            </a:r>
            <a:r>
              <a:rPr dirty="0"/>
              <a:t> </a:t>
            </a:r>
            <a:r>
              <a:rPr dirty="0" err="1"/>
              <a:t>pozytywne</a:t>
            </a:r>
            <a:r>
              <a:rPr dirty="0"/>
              <a:t> </a:t>
            </a:r>
            <a:r>
              <a:rPr dirty="0" err="1"/>
              <a:t>opinie</a:t>
            </a:r>
            <a:r>
              <a:rPr dirty="0"/>
              <a:t> </a:t>
            </a:r>
            <a:r>
              <a:rPr dirty="0" err="1"/>
              <a:t>ponownie</a:t>
            </a:r>
            <a:r>
              <a:rPr dirty="0"/>
              <a:t> </a:t>
            </a:r>
            <a:r>
              <a:rPr dirty="0" err="1"/>
              <a:t>uruchamiały</a:t>
            </a:r>
            <a:r>
              <a:rPr dirty="0"/>
              <a:t> </a:t>
            </a:r>
            <a:r>
              <a:rPr dirty="0" err="1"/>
              <a:t>wcześniejsze</a:t>
            </a:r>
            <a:r>
              <a:rPr dirty="0"/>
              <a:t> </a:t>
            </a:r>
            <a:r>
              <a:rPr dirty="0" err="1"/>
              <a:t>zarzuty</a:t>
            </a:r>
            <a:r>
              <a:rPr dirty="0"/>
              <a:t>. To </a:t>
            </a:r>
            <a:r>
              <a:rPr dirty="0" err="1"/>
              <a:t>przypomina</a:t>
            </a:r>
            <a:r>
              <a:rPr dirty="0"/>
              <a:t> persistence w </a:t>
            </a:r>
            <a:r>
              <a:rPr dirty="0" err="1"/>
              <a:t>bezpieczeństwie</a:t>
            </a:r>
            <a:r>
              <a:rPr dirty="0"/>
              <a:t>. </a:t>
            </a:r>
            <a:r>
              <a:rPr dirty="0" err="1"/>
              <a:t>Narracja</a:t>
            </a:r>
            <a:r>
              <a:rPr dirty="0"/>
              <a:t> </a:t>
            </a:r>
            <a:r>
              <a:rPr dirty="0" err="1"/>
              <a:t>nie</a:t>
            </a:r>
            <a:r>
              <a:rPr dirty="0"/>
              <a:t> </a:t>
            </a:r>
            <a:r>
              <a:rPr dirty="0" err="1"/>
              <a:t>znika</a:t>
            </a:r>
            <a:r>
              <a:rPr dirty="0"/>
              <a:t> po </a:t>
            </a:r>
            <a:r>
              <a:rPr dirty="0" err="1"/>
              <a:t>zakończeniu</a:t>
            </a:r>
            <a:r>
              <a:rPr dirty="0"/>
              <a:t> </a:t>
            </a:r>
            <a:r>
              <a:rPr dirty="0" err="1"/>
              <a:t>pierwotnego</a:t>
            </a:r>
            <a:r>
              <a:rPr dirty="0"/>
              <a:t> </a:t>
            </a:r>
            <a:r>
              <a:rPr dirty="0" err="1"/>
              <a:t>sporu</a:t>
            </a:r>
            <a:r>
              <a:rPr dirty="0"/>
              <a:t>. </a:t>
            </a:r>
            <a:r>
              <a:rPr dirty="0" err="1"/>
              <a:t>Pozostaje</a:t>
            </a:r>
            <a:r>
              <a:rPr dirty="0"/>
              <a:t> </a:t>
            </a:r>
            <a:r>
              <a:rPr dirty="0" err="1"/>
              <a:t>gotowa</a:t>
            </a:r>
            <a:r>
              <a:rPr dirty="0"/>
              <a:t> do </a:t>
            </a:r>
            <a:r>
              <a:rPr dirty="0" err="1"/>
              <a:t>ponownego</a:t>
            </a:r>
            <a:r>
              <a:rPr dirty="0"/>
              <a:t> </a:t>
            </a:r>
            <a:r>
              <a:rPr dirty="0" err="1"/>
              <a:t>uruchomienia</a:t>
            </a:r>
            <a:r>
              <a:rPr dirty="0"/>
              <a:t> </a:t>
            </a:r>
            <a:r>
              <a:rPr dirty="0" err="1"/>
              <a:t>przy</a:t>
            </a:r>
            <a:r>
              <a:rPr dirty="0"/>
              <a:t> </a:t>
            </a:r>
            <a:r>
              <a:rPr dirty="0" err="1"/>
              <a:t>każdym</a:t>
            </a:r>
            <a:r>
              <a:rPr dirty="0"/>
              <a:t> </a:t>
            </a:r>
            <a:r>
              <a:rPr dirty="0" err="1"/>
              <a:t>zdarzeniu</a:t>
            </a:r>
            <a:r>
              <a:rPr dirty="0"/>
              <a:t> </a:t>
            </a:r>
            <a:r>
              <a:rPr dirty="0" err="1"/>
              <a:t>zwiększającym</a:t>
            </a:r>
            <a:r>
              <a:rPr dirty="0"/>
              <a:t> </a:t>
            </a:r>
            <a:r>
              <a:rPr dirty="0" err="1"/>
              <a:t>widoczność</a:t>
            </a:r>
            <a:r>
              <a:rPr dirty="0"/>
              <a:t> </a:t>
            </a:r>
            <a:r>
              <a:rPr dirty="0" err="1"/>
              <a:t>celu</a:t>
            </a:r>
            <a:r>
              <a:rPr dirty="0"/>
              <a:t>.</a:t>
            </a:r>
            <a:r>
              <a:rPr lang="pl-PL" dirty="0"/>
              <a:t> Przy każdej próbie wyjścia na prostą.</a:t>
            </a:r>
            <a:endParaRPr dirty="0"/>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Na początku pokażę Państwu mapę tej prelekcji. Najpierw zbuduję ramę naukową: czym w ogóle jest hejt w sensie operacyjnym, dlaczego treści negatywne łatwiej zdobywają uwagę, jak działa rozhamowanie online, norma grupowa, ostracyzm i utrwalanie </a:t>
            </a:r>
            <a:r>
              <a:rPr lang="pl-PL" dirty="0" err="1"/>
              <a:t>reputacyjnych</a:t>
            </a:r>
            <a:r>
              <a:rPr lang="pl-PL" dirty="0"/>
              <a:t> etykiet. Potem przejdę do osobistego </a:t>
            </a:r>
            <a:r>
              <a:rPr lang="pl-PL" dirty="0" err="1"/>
              <a:t>case</a:t>
            </a:r>
            <a:r>
              <a:rPr lang="pl-PL" dirty="0"/>
              <a:t> </a:t>
            </a:r>
            <a:r>
              <a:rPr lang="pl-PL" dirty="0" err="1"/>
              <a:t>study</a:t>
            </a:r>
            <a:r>
              <a:rPr lang="pl-PL" dirty="0"/>
              <a:t>. Nie po to, aby publicznie rozstrzygać winę konkretnych osób, lecz aby sprawdzić, czy w realnym materiale pojawiają się wskaźniki przewidywane przez badania. Na końcu pokażę odpowiedź z perspektywy </a:t>
            </a:r>
            <a:r>
              <a:rPr lang="pl-PL" dirty="0" err="1"/>
              <a:t>cyberbezpieczeństwa</a:t>
            </a:r>
            <a:r>
              <a:rPr lang="pl-PL" dirty="0"/>
              <a:t>: dokumentowanie, ograniczanie ekspozycji, komunikację, procedury społeczności i odzyskiwanie sprawczości.
Ważna zasada metodologiczna brzmi: pojedynczy </a:t>
            </a:r>
            <a:r>
              <a:rPr lang="pl-PL" dirty="0" err="1"/>
              <a:t>screen</a:t>
            </a:r>
            <a:r>
              <a:rPr lang="pl-PL" dirty="0"/>
              <a:t> nie jest całym zjawiskiem. Interesuje mnie sekwencja, funkcja działania, przenoszenie zarzutów między kanałami, reakcje grupy i długotrwały koszt. Dlatego rozdzielam fakt, cytat, własną relację, wniosek analityczny i pytanie prawne.
[</a:t>
            </a:r>
            <a:r>
              <a:rPr lang="pl-PL" dirty="0" err="1"/>
              <a:t>Sources</a:t>
            </a:r>
            <a:r>
              <a:rPr lang="pl-PL" dirty="0"/>
              <a:t>]
</a:t>
            </a:r>
            <a:r>
              <a:rPr lang="pl-PL" dirty="0" err="1"/>
              <a:t>Suler</a:t>
            </a:r>
            <a:r>
              <a:rPr lang="pl-PL" dirty="0"/>
              <a:t>, J. (2004). The Online </a:t>
            </a:r>
            <a:r>
              <a:rPr lang="pl-PL" dirty="0" err="1"/>
              <a:t>Disinhibition</a:t>
            </a:r>
            <a:r>
              <a:rPr lang="pl-PL" dirty="0"/>
              <a:t> </a:t>
            </a:r>
            <a:r>
              <a:rPr lang="pl-PL" dirty="0" err="1"/>
              <a:t>Effect</a:t>
            </a:r>
            <a:r>
              <a:rPr lang="pl-PL" dirty="0"/>
              <a:t>. </a:t>
            </a:r>
            <a:r>
              <a:rPr lang="pl-PL" dirty="0" err="1"/>
              <a:t>CyberPsychology</a:t>
            </a:r>
            <a:r>
              <a:rPr lang="pl-PL" dirty="0"/>
              <a:t> &amp; </a:t>
            </a:r>
            <a:r>
              <a:rPr lang="pl-PL" dirty="0" err="1"/>
              <a:t>Behavior</a:t>
            </a:r>
            <a:r>
              <a:rPr lang="pl-PL" dirty="0"/>
              <a:t>, 7(3), 321-326. https://doi.org/10.1089/1094931041291295
Williams, K. D. (2007). </a:t>
            </a:r>
            <a:r>
              <a:rPr lang="pl-PL" dirty="0" err="1"/>
              <a:t>Ostracism</a:t>
            </a:r>
            <a:r>
              <a:rPr lang="pl-PL" dirty="0"/>
              <a:t>. </a:t>
            </a:r>
            <a:r>
              <a:rPr lang="pl-PL" dirty="0" err="1"/>
              <a:t>Annual</a:t>
            </a:r>
            <a:r>
              <a:rPr lang="pl-PL" dirty="0"/>
              <a:t> </a:t>
            </a:r>
            <a:r>
              <a:rPr lang="pl-PL" dirty="0" err="1"/>
              <a:t>Review</a:t>
            </a:r>
            <a:r>
              <a:rPr lang="pl-PL" dirty="0"/>
              <a:t> of </a:t>
            </a:r>
            <a:r>
              <a:rPr lang="pl-PL" dirty="0" err="1"/>
              <a:t>Psychology</a:t>
            </a:r>
            <a:r>
              <a:rPr lang="pl-PL" dirty="0"/>
              <a:t>, 58, 425-452. https://doi.org/10.1146/annurev.psych.58.110405.085641</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39612324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Ten </a:t>
            </a:r>
            <a:r>
              <a:rPr dirty="0" err="1"/>
              <a:t>slajd</a:t>
            </a:r>
            <a:r>
              <a:rPr dirty="0"/>
              <a:t> jest </a:t>
            </a:r>
            <a:r>
              <a:rPr dirty="0" err="1"/>
              <a:t>ważny</a:t>
            </a:r>
            <a:r>
              <a:rPr dirty="0"/>
              <a:t>, </a:t>
            </a:r>
            <a:r>
              <a:rPr dirty="0" err="1"/>
              <a:t>ponieważ</a:t>
            </a:r>
            <a:r>
              <a:rPr dirty="0"/>
              <a:t> </a:t>
            </a:r>
            <a:r>
              <a:rPr dirty="0" err="1"/>
              <a:t>nie</a:t>
            </a:r>
            <a:r>
              <a:rPr dirty="0"/>
              <a:t> </a:t>
            </a:r>
            <a:r>
              <a:rPr dirty="0" err="1"/>
              <a:t>wolno</a:t>
            </a:r>
            <a:r>
              <a:rPr dirty="0"/>
              <a:t> </a:t>
            </a:r>
            <a:r>
              <a:rPr dirty="0" err="1"/>
              <a:t>przedstawiać</a:t>
            </a:r>
            <a:r>
              <a:rPr dirty="0"/>
              <a:t> </a:t>
            </a:r>
            <a:r>
              <a:rPr dirty="0" err="1"/>
              <a:t>każdego</a:t>
            </a:r>
            <a:r>
              <a:rPr dirty="0"/>
              <a:t> </a:t>
            </a:r>
            <a:r>
              <a:rPr dirty="0" err="1"/>
              <a:t>roszczenia</a:t>
            </a:r>
            <a:r>
              <a:rPr dirty="0"/>
              <a:t> </a:t>
            </a:r>
            <a:r>
              <a:rPr dirty="0" err="1"/>
              <a:t>jako</a:t>
            </a:r>
            <a:r>
              <a:rPr dirty="0"/>
              <a:t> </a:t>
            </a:r>
            <a:r>
              <a:rPr dirty="0" err="1"/>
              <a:t>hejtu</a:t>
            </a:r>
            <a:r>
              <a:rPr dirty="0"/>
              <a:t>. </a:t>
            </a:r>
            <a:r>
              <a:rPr dirty="0" err="1"/>
              <a:t>Była</a:t>
            </a:r>
            <a:r>
              <a:rPr dirty="0"/>
              <a:t> </a:t>
            </a:r>
            <a:r>
              <a:rPr dirty="0" err="1"/>
              <a:t>pracowniczka</a:t>
            </a:r>
            <a:r>
              <a:rPr dirty="0"/>
              <a:t> </a:t>
            </a:r>
            <a:r>
              <a:rPr dirty="0" err="1"/>
              <a:t>wskazywała</a:t>
            </a:r>
            <a:r>
              <a:rPr dirty="0"/>
              <a:t> </a:t>
            </a:r>
            <a:r>
              <a:rPr dirty="0" err="1"/>
              <a:t>zaległe</a:t>
            </a:r>
            <a:r>
              <a:rPr dirty="0"/>
              <a:t> </a:t>
            </a:r>
            <a:r>
              <a:rPr dirty="0" err="1"/>
              <a:t>wynagrodzenie</a:t>
            </a:r>
            <a:r>
              <a:rPr dirty="0"/>
              <a:t> </a:t>
            </a:r>
            <a:r>
              <a:rPr dirty="0" err="1"/>
              <a:t>i</a:t>
            </a:r>
            <a:r>
              <a:rPr dirty="0"/>
              <a:t> </a:t>
            </a:r>
            <a:r>
              <a:rPr dirty="0" err="1"/>
              <a:t>nieregularne</a:t>
            </a:r>
            <a:r>
              <a:rPr dirty="0"/>
              <a:t> </a:t>
            </a:r>
            <a:r>
              <a:rPr dirty="0" err="1"/>
              <a:t>płatności</a:t>
            </a:r>
            <a:r>
              <a:rPr dirty="0"/>
              <a:t>. </a:t>
            </a:r>
            <a:r>
              <a:rPr dirty="0" err="1"/>
              <a:t>Klienci</a:t>
            </a:r>
            <a:r>
              <a:rPr dirty="0"/>
              <a:t> </a:t>
            </a:r>
            <a:r>
              <a:rPr dirty="0" err="1"/>
              <a:t>wskazywali</a:t>
            </a:r>
            <a:r>
              <a:rPr dirty="0"/>
              <a:t> </a:t>
            </a:r>
            <a:r>
              <a:rPr dirty="0" err="1"/>
              <a:t>niedostarczone</a:t>
            </a:r>
            <a:r>
              <a:rPr dirty="0"/>
              <a:t> </a:t>
            </a:r>
            <a:r>
              <a:rPr dirty="0" err="1"/>
              <a:t>produkty</a:t>
            </a:r>
            <a:r>
              <a:rPr dirty="0"/>
              <a:t> </a:t>
            </a:r>
            <a:r>
              <a:rPr dirty="0" err="1"/>
              <a:t>lub</a:t>
            </a:r>
            <a:r>
              <a:rPr dirty="0"/>
              <a:t> </a:t>
            </a:r>
            <a:r>
              <a:rPr dirty="0" err="1"/>
              <a:t>opóźnienia</a:t>
            </a:r>
            <a:r>
              <a:rPr dirty="0"/>
              <a:t>. </a:t>
            </a:r>
            <a:r>
              <a:rPr dirty="0" err="1"/>
              <a:t>Takie</a:t>
            </a:r>
            <a:r>
              <a:rPr dirty="0"/>
              <a:t> </a:t>
            </a:r>
            <a:r>
              <a:rPr dirty="0" err="1"/>
              <a:t>sprawy</a:t>
            </a:r>
            <a:r>
              <a:rPr dirty="0"/>
              <a:t> </a:t>
            </a:r>
            <a:r>
              <a:rPr dirty="0" err="1"/>
              <a:t>wymagają</a:t>
            </a:r>
            <a:r>
              <a:rPr dirty="0"/>
              <a:t> </a:t>
            </a:r>
            <a:r>
              <a:rPr dirty="0" err="1"/>
              <a:t>odpowiedzi</a:t>
            </a:r>
            <a:r>
              <a:rPr dirty="0"/>
              <a:t>, </a:t>
            </a:r>
            <a:r>
              <a:rPr dirty="0" err="1"/>
              <a:t>rozliczenia</a:t>
            </a:r>
            <a:r>
              <a:rPr dirty="0"/>
              <a:t> </a:t>
            </a:r>
            <a:r>
              <a:rPr dirty="0" err="1"/>
              <a:t>i</a:t>
            </a:r>
            <a:r>
              <a:rPr dirty="0"/>
              <a:t> </a:t>
            </a:r>
            <a:r>
              <a:rPr dirty="0" err="1"/>
              <a:t>właściwej</a:t>
            </a:r>
            <a:r>
              <a:rPr dirty="0"/>
              <a:t> </a:t>
            </a:r>
            <a:r>
              <a:rPr dirty="0" err="1"/>
              <a:t>procedury</a:t>
            </a:r>
            <a:r>
              <a:rPr dirty="0"/>
              <a:t>. Samo </a:t>
            </a:r>
            <a:r>
              <a:rPr dirty="0" err="1"/>
              <a:t>uzasadnione</a:t>
            </a:r>
            <a:r>
              <a:rPr dirty="0"/>
              <a:t> </a:t>
            </a:r>
            <a:r>
              <a:rPr dirty="0" err="1"/>
              <a:t>roszczenie</a:t>
            </a:r>
            <a:r>
              <a:rPr dirty="0"/>
              <a:t> </a:t>
            </a:r>
            <a:r>
              <a:rPr dirty="0" err="1"/>
              <a:t>nie</a:t>
            </a:r>
            <a:r>
              <a:rPr dirty="0"/>
              <a:t> </a:t>
            </a:r>
            <a:r>
              <a:rPr dirty="0" err="1"/>
              <a:t>daje</a:t>
            </a:r>
            <a:r>
              <a:rPr dirty="0"/>
              <a:t> </a:t>
            </a:r>
            <a:r>
              <a:rPr dirty="0" err="1"/>
              <a:t>jednak</a:t>
            </a:r>
            <a:r>
              <a:rPr dirty="0"/>
              <a:t> </a:t>
            </a:r>
            <a:r>
              <a:rPr dirty="0" err="1"/>
              <a:t>automatycznie</a:t>
            </a:r>
            <a:r>
              <a:rPr dirty="0"/>
              <a:t> </a:t>
            </a:r>
            <a:r>
              <a:rPr dirty="0" err="1"/>
              <a:t>nieograniczonego</a:t>
            </a:r>
            <a:r>
              <a:rPr dirty="0"/>
              <a:t> </a:t>
            </a:r>
            <a:r>
              <a:rPr dirty="0" err="1"/>
              <a:t>prawa</a:t>
            </a:r>
            <a:r>
              <a:rPr dirty="0"/>
              <a:t> do </a:t>
            </a:r>
            <a:r>
              <a:rPr dirty="0" err="1"/>
              <a:t>publicznego</a:t>
            </a:r>
            <a:r>
              <a:rPr dirty="0"/>
              <a:t> </a:t>
            </a:r>
            <a:r>
              <a:rPr dirty="0" err="1"/>
              <a:t>ujawniania</a:t>
            </a:r>
            <a:r>
              <a:rPr dirty="0"/>
              <a:t> </a:t>
            </a:r>
            <a:r>
              <a:rPr dirty="0" err="1"/>
              <a:t>korespondencji</a:t>
            </a:r>
            <a:r>
              <a:rPr dirty="0"/>
              <a:t> </a:t>
            </a:r>
            <a:r>
              <a:rPr dirty="0" err="1"/>
              <a:t>firmowej</a:t>
            </a:r>
            <a:r>
              <a:rPr dirty="0"/>
              <a:t>, </a:t>
            </a:r>
            <a:r>
              <a:rPr dirty="0" err="1"/>
              <a:t>informacji</a:t>
            </a:r>
            <a:r>
              <a:rPr dirty="0"/>
              <a:t> o </a:t>
            </a:r>
            <a:r>
              <a:rPr dirty="0" err="1"/>
              <a:t>współpracownikach</a:t>
            </a:r>
            <a:r>
              <a:rPr dirty="0"/>
              <a:t> </a:t>
            </a:r>
            <a:r>
              <a:rPr dirty="0" err="1"/>
              <a:t>albo</a:t>
            </a:r>
            <a:r>
              <a:rPr dirty="0"/>
              <a:t> </a:t>
            </a:r>
            <a:r>
              <a:rPr dirty="0" err="1"/>
              <a:t>danych</a:t>
            </a:r>
            <a:r>
              <a:rPr dirty="0"/>
              <a:t> </a:t>
            </a:r>
            <a:r>
              <a:rPr dirty="0" err="1"/>
              <a:t>osób</a:t>
            </a:r>
            <a:r>
              <a:rPr dirty="0"/>
              <a:t> </a:t>
            </a:r>
            <a:r>
              <a:rPr dirty="0" err="1"/>
              <a:t>trzecich</a:t>
            </a:r>
            <a:r>
              <a:rPr dirty="0"/>
              <a:t>. </a:t>
            </a:r>
            <a:r>
              <a:rPr dirty="0" err="1"/>
              <a:t>Te</a:t>
            </a:r>
            <a:r>
              <a:rPr dirty="0"/>
              <a:t> </a:t>
            </a:r>
            <a:r>
              <a:rPr dirty="0" err="1"/>
              <a:t>kwestie</a:t>
            </a:r>
            <a:r>
              <a:rPr dirty="0"/>
              <a:t> </a:t>
            </a:r>
            <a:r>
              <a:rPr dirty="0" err="1"/>
              <a:t>trzeba</a:t>
            </a:r>
            <a:r>
              <a:rPr dirty="0"/>
              <a:t> </a:t>
            </a:r>
            <a:r>
              <a:rPr dirty="0" err="1"/>
              <a:t>oceniać</a:t>
            </a:r>
            <a:r>
              <a:rPr dirty="0"/>
              <a:t> </a:t>
            </a:r>
            <a:r>
              <a:rPr dirty="0" err="1"/>
              <a:t>oddzielnie</a:t>
            </a:r>
            <a:r>
              <a:rPr dirty="0"/>
              <a:t>. </a:t>
            </a:r>
            <a:r>
              <a:rPr dirty="0" err="1"/>
              <a:t>Właściwa</a:t>
            </a:r>
            <a:r>
              <a:rPr dirty="0"/>
              <a:t> </a:t>
            </a:r>
            <a:r>
              <a:rPr dirty="0" err="1"/>
              <a:t>droga</a:t>
            </a:r>
            <a:r>
              <a:rPr dirty="0"/>
              <a:t> </a:t>
            </a:r>
            <a:r>
              <a:rPr dirty="0" err="1"/>
              <a:t>może</a:t>
            </a:r>
            <a:r>
              <a:rPr dirty="0"/>
              <a:t> </a:t>
            </a:r>
            <a:r>
              <a:rPr dirty="0" err="1"/>
              <a:t>obejmować</a:t>
            </a:r>
            <a:r>
              <a:rPr dirty="0"/>
              <a:t> </a:t>
            </a:r>
            <a:r>
              <a:rPr dirty="0" err="1"/>
              <a:t>wezwanie</a:t>
            </a:r>
            <a:r>
              <a:rPr dirty="0"/>
              <a:t>, </a:t>
            </a:r>
            <a:r>
              <a:rPr dirty="0" err="1"/>
              <a:t>mediację</a:t>
            </a:r>
            <a:r>
              <a:rPr dirty="0"/>
              <a:t>, </a:t>
            </a:r>
            <a:r>
              <a:rPr dirty="0" err="1"/>
              <a:t>inspekcję</a:t>
            </a:r>
            <a:r>
              <a:rPr dirty="0"/>
              <a:t> </a:t>
            </a:r>
            <a:r>
              <a:rPr dirty="0" err="1"/>
              <a:t>pracy</a:t>
            </a:r>
            <a:r>
              <a:rPr dirty="0"/>
              <a:t>, </a:t>
            </a:r>
            <a:r>
              <a:rPr dirty="0" err="1"/>
              <a:t>sąd</a:t>
            </a:r>
            <a:r>
              <a:rPr dirty="0"/>
              <a:t> </a:t>
            </a:r>
            <a:r>
              <a:rPr dirty="0" err="1"/>
              <a:t>lub</a:t>
            </a:r>
            <a:r>
              <a:rPr dirty="0"/>
              <a:t> </a:t>
            </a:r>
            <a:r>
              <a:rPr dirty="0" err="1"/>
              <a:t>inną</a:t>
            </a:r>
            <a:r>
              <a:rPr dirty="0"/>
              <a:t> </a:t>
            </a:r>
            <a:r>
              <a:rPr dirty="0" err="1"/>
              <a:t>instytucję</a:t>
            </a:r>
            <a:r>
              <a:rPr dirty="0"/>
              <a:t> </a:t>
            </a:r>
            <a:r>
              <a:rPr dirty="0" err="1"/>
              <a:t>zależnie</a:t>
            </a:r>
            <a:r>
              <a:rPr dirty="0"/>
              <a:t> od </a:t>
            </a:r>
            <a:r>
              <a:rPr dirty="0" err="1"/>
              <a:t>charakteru</a:t>
            </a:r>
            <a:r>
              <a:rPr dirty="0"/>
              <a:t> </a:t>
            </a:r>
            <a:r>
              <a:rPr dirty="0" err="1"/>
              <a:t>sprawy</a:t>
            </a:r>
            <a:r>
              <a:rPr dirty="0"/>
              <a:t>. </a:t>
            </a:r>
            <a:r>
              <a:rPr dirty="0" err="1"/>
              <a:t>Sednem</a:t>
            </a:r>
            <a:r>
              <a:rPr dirty="0"/>
              <a:t> </a:t>
            </a:r>
            <a:r>
              <a:rPr dirty="0" err="1"/>
              <a:t>nie</a:t>
            </a:r>
            <a:r>
              <a:rPr dirty="0"/>
              <a:t> jest </a:t>
            </a:r>
            <a:r>
              <a:rPr dirty="0" err="1"/>
              <a:t>uwolnienie</a:t>
            </a:r>
            <a:r>
              <a:rPr dirty="0"/>
              <a:t> </a:t>
            </a:r>
            <a:r>
              <a:rPr dirty="0" err="1"/>
              <a:t>mnie</a:t>
            </a:r>
            <a:r>
              <a:rPr dirty="0"/>
              <a:t> od </a:t>
            </a:r>
            <a:r>
              <a:rPr dirty="0" err="1"/>
              <a:t>odpowiedzialności</a:t>
            </a:r>
            <a:r>
              <a:rPr dirty="0"/>
              <a:t>. </a:t>
            </a:r>
            <a:r>
              <a:rPr dirty="0" err="1"/>
              <a:t>Sednem</a:t>
            </a:r>
            <a:r>
              <a:rPr dirty="0"/>
              <a:t> jest </a:t>
            </a:r>
            <a:r>
              <a:rPr dirty="0" err="1"/>
              <a:t>pytanie</a:t>
            </a:r>
            <a:r>
              <a:rPr dirty="0"/>
              <a:t>, </a:t>
            </a:r>
            <a:r>
              <a:rPr dirty="0" err="1"/>
              <a:t>czy</a:t>
            </a:r>
            <a:r>
              <a:rPr dirty="0"/>
              <a:t> </a:t>
            </a:r>
            <a:r>
              <a:rPr dirty="0" err="1"/>
              <a:t>reakcja</a:t>
            </a:r>
            <a:r>
              <a:rPr dirty="0"/>
              <a:t> </a:t>
            </a:r>
            <a:r>
              <a:rPr dirty="0" err="1"/>
              <a:t>pozostaje</a:t>
            </a:r>
            <a:r>
              <a:rPr dirty="0"/>
              <a:t> </a:t>
            </a:r>
            <a:r>
              <a:rPr dirty="0" err="1"/>
              <a:t>konkretna</a:t>
            </a:r>
            <a:r>
              <a:rPr dirty="0"/>
              <a:t>, </a:t>
            </a:r>
            <a:r>
              <a:rPr dirty="0" err="1"/>
              <a:t>proporcjonalna</a:t>
            </a:r>
            <a:r>
              <a:rPr dirty="0"/>
              <a:t> </a:t>
            </a:r>
            <a:r>
              <a:rPr dirty="0" err="1"/>
              <a:t>i</a:t>
            </a:r>
            <a:r>
              <a:rPr dirty="0"/>
              <a:t> </a:t>
            </a:r>
            <a:r>
              <a:rPr dirty="0" err="1"/>
              <a:t>otwarta</a:t>
            </a:r>
            <a:r>
              <a:rPr dirty="0"/>
              <a:t> </a:t>
            </a:r>
            <a:r>
              <a:rPr dirty="0" err="1"/>
              <a:t>na</a:t>
            </a:r>
            <a:r>
              <a:rPr dirty="0"/>
              <a:t> </a:t>
            </a:r>
            <a:r>
              <a:rPr dirty="0" err="1"/>
              <a:t>zakończenie</a:t>
            </a:r>
            <a:r>
              <a:rPr dirty="0"/>
              <a:t> po </a:t>
            </a:r>
            <a:r>
              <a:rPr dirty="0" err="1"/>
              <a:t>naprawie</a:t>
            </a:r>
            <a:r>
              <a:rPr lang="pl-PL" dirty="0"/>
              <a:t> czy jednak tylko ma na celu </a:t>
            </a:r>
            <a:r>
              <a:rPr lang="pl-PL" dirty="0" err="1"/>
              <a:t>wzmacnienie</a:t>
            </a:r>
            <a:r>
              <a:rPr lang="pl-PL" dirty="0"/>
              <a:t> i utrwalenie wcześniejszych zarzutów.</a:t>
            </a:r>
            <a:endParaRPr dirty="0"/>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Te</a:t>
            </a:r>
            <a:r>
              <a:rPr dirty="0"/>
              <a:t> </a:t>
            </a:r>
            <a:r>
              <a:rPr dirty="0" err="1"/>
              <a:t>trzy</a:t>
            </a:r>
            <a:r>
              <a:rPr dirty="0"/>
              <a:t> </a:t>
            </a:r>
            <a:r>
              <a:rPr dirty="0" err="1"/>
              <a:t>krótkie</a:t>
            </a:r>
            <a:r>
              <a:rPr dirty="0"/>
              <a:t> </a:t>
            </a:r>
            <a:r>
              <a:rPr dirty="0" err="1"/>
              <a:t>przykłady</a:t>
            </a:r>
            <a:r>
              <a:rPr dirty="0"/>
              <a:t> </a:t>
            </a:r>
            <a:r>
              <a:rPr dirty="0" err="1"/>
              <a:t>pokazują</a:t>
            </a:r>
            <a:r>
              <a:rPr dirty="0"/>
              <a:t> </a:t>
            </a:r>
            <a:r>
              <a:rPr dirty="0" err="1"/>
              <a:t>zmianę</a:t>
            </a:r>
            <a:r>
              <a:rPr dirty="0"/>
              <a:t> </a:t>
            </a:r>
            <a:r>
              <a:rPr dirty="0" err="1"/>
              <a:t>funkcji</a:t>
            </a:r>
            <a:r>
              <a:rPr dirty="0"/>
              <a:t> </a:t>
            </a:r>
            <a:r>
              <a:rPr dirty="0" err="1"/>
              <a:t>komunikacji</a:t>
            </a:r>
            <a:r>
              <a:rPr dirty="0"/>
              <a:t>. </a:t>
            </a:r>
            <a:r>
              <a:rPr dirty="0" err="1"/>
              <a:t>Pierwszy</a:t>
            </a:r>
            <a:r>
              <a:rPr dirty="0"/>
              <a:t> </a:t>
            </a:r>
            <a:r>
              <a:rPr dirty="0" err="1"/>
              <a:t>dotyczy</a:t>
            </a:r>
            <a:r>
              <a:rPr dirty="0"/>
              <a:t> </a:t>
            </a:r>
            <a:r>
              <a:rPr dirty="0" err="1"/>
              <a:t>prawa</a:t>
            </a:r>
            <a:r>
              <a:rPr dirty="0"/>
              <a:t> do </a:t>
            </a:r>
            <a:r>
              <a:rPr dirty="0" err="1"/>
              <a:t>występowania</a:t>
            </a:r>
            <a:r>
              <a:rPr dirty="0"/>
              <a:t>. Drugi </a:t>
            </a:r>
            <a:r>
              <a:rPr dirty="0" err="1"/>
              <a:t>formułuje</a:t>
            </a:r>
            <a:r>
              <a:rPr dirty="0"/>
              <a:t> </a:t>
            </a:r>
            <a:r>
              <a:rPr dirty="0" err="1"/>
              <a:t>społeczny</a:t>
            </a:r>
            <a:r>
              <a:rPr dirty="0"/>
              <a:t> </a:t>
            </a:r>
            <a:r>
              <a:rPr dirty="0" err="1"/>
              <a:t>wyrok</a:t>
            </a:r>
            <a:r>
              <a:rPr dirty="0"/>
              <a:t>. </a:t>
            </a:r>
            <a:r>
              <a:rPr dirty="0" err="1"/>
              <a:t>Trzeci</a:t>
            </a:r>
            <a:r>
              <a:rPr dirty="0"/>
              <a:t> </a:t>
            </a:r>
            <a:r>
              <a:rPr dirty="0" err="1"/>
              <a:t>zapowiada</a:t>
            </a:r>
            <a:r>
              <a:rPr dirty="0"/>
              <a:t> </a:t>
            </a:r>
            <a:r>
              <a:rPr dirty="0" err="1"/>
              <a:t>wielokanałowe</a:t>
            </a:r>
            <a:r>
              <a:rPr dirty="0"/>
              <a:t> </a:t>
            </a:r>
            <a:r>
              <a:rPr dirty="0" err="1"/>
              <a:t>rozpowszechnianie</a:t>
            </a:r>
            <a:r>
              <a:rPr dirty="0"/>
              <a:t> </a:t>
            </a:r>
            <a:r>
              <a:rPr dirty="0" err="1"/>
              <a:t>opinii</a:t>
            </a:r>
            <a:r>
              <a:rPr dirty="0"/>
              <a:t>. </a:t>
            </a:r>
            <a:r>
              <a:rPr dirty="0" err="1"/>
              <a:t>Pojedyncze</a:t>
            </a:r>
            <a:r>
              <a:rPr dirty="0"/>
              <a:t> </a:t>
            </a:r>
            <a:r>
              <a:rPr dirty="0" err="1"/>
              <a:t>zdanie</a:t>
            </a:r>
            <a:r>
              <a:rPr dirty="0"/>
              <a:t> </a:t>
            </a:r>
            <a:r>
              <a:rPr dirty="0" err="1"/>
              <a:t>nie</a:t>
            </a:r>
            <a:r>
              <a:rPr dirty="0"/>
              <a:t> </a:t>
            </a:r>
            <a:r>
              <a:rPr dirty="0" err="1"/>
              <a:t>dowodzi</a:t>
            </a:r>
            <a:r>
              <a:rPr dirty="0"/>
              <a:t> </a:t>
            </a:r>
            <a:r>
              <a:rPr dirty="0" err="1"/>
              <a:t>całego</a:t>
            </a:r>
            <a:r>
              <a:rPr dirty="0"/>
              <a:t> </a:t>
            </a:r>
            <a:r>
              <a:rPr dirty="0" err="1"/>
              <a:t>procesu</a:t>
            </a:r>
            <a:r>
              <a:rPr dirty="0"/>
              <a:t>, </a:t>
            </a:r>
            <a:r>
              <a:rPr dirty="0" err="1"/>
              <a:t>dlatego</a:t>
            </a:r>
            <a:r>
              <a:rPr dirty="0"/>
              <a:t> w </a:t>
            </a:r>
            <a:r>
              <a:rPr dirty="0" err="1"/>
              <a:t>analizie</a:t>
            </a:r>
            <a:r>
              <a:rPr dirty="0"/>
              <a:t> </a:t>
            </a:r>
            <a:r>
              <a:rPr dirty="0" err="1"/>
              <a:t>liczy</a:t>
            </a:r>
            <a:r>
              <a:rPr dirty="0"/>
              <a:t> </a:t>
            </a:r>
            <a:r>
              <a:rPr dirty="0" err="1"/>
              <a:t>się</a:t>
            </a:r>
            <a:r>
              <a:rPr dirty="0"/>
              <a:t> </a:t>
            </a:r>
            <a:r>
              <a:rPr dirty="0" err="1"/>
              <a:t>sekwencja</a:t>
            </a:r>
            <a:r>
              <a:rPr dirty="0"/>
              <a:t>, </a:t>
            </a:r>
            <a:r>
              <a:rPr dirty="0" err="1"/>
              <a:t>kontekst</a:t>
            </a:r>
            <a:r>
              <a:rPr dirty="0"/>
              <a:t> </a:t>
            </a:r>
            <a:r>
              <a:rPr dirty="0" err="1"/>
              <a:t>i</a:t>
            </a:r>
            <a:r>
              <a:rPr dirty="0"/>
              <a:t> </a:t>
            </a:r>
            <a:r>
              <a:rPr dirty="0" err="1"/>
              <a:t>późniejsze</a:t>
            </a:r>
            <a:r>
              <a:rPr dirty="0"/>
              <a:t> </a:t>
            </a:r>
            <a:r>
              <a:rPr dirty="0" err="1"/>
              <a:t>działania</a:t>
            </a:r>
            <a:r>
              <a:rPr dirty="0"/>
              <a:t>. W </a:t>
            </a:r>
            <a:r>
              <a:rPr dirty="0" err="1"/>
              <a:t>archiwum</a:t>
            </a:r>
            <a:r>
              <a:rPr dirty="0"/>
              <a:t> </a:t>
            </a:r>
            <a:r>
              <a:rPr dirty="0" err="1"/>
              <a:t>znajdują</a:t>
            </a:r>
            <a:r>
              <a:rPr dirty="0"/>
              <a:t> </a:t>
            </a:r>
            <a:r>
              <a:rPr dirty="0" err="1"/>
              <a:t>się</a:t>
            </a:r>
            <a:r>
              <a:rPr dirty="0"/>
              <a:t> </a:t>
            </a:r>
            <a:r>
              <a:rPr dirty="0" err="1"/>
              <a:t>również</a:t>
            </a:r>
            <a:r>
              <a:rPr dirty="0"/>
              <a:t> </a:t>
            </a:r>
            <a:r>
              <a:rPr dirty="0" err="1"/>
              <a:t>kpiny</a:t>
            </a:r>
            <a:r>
              <a:rPr dirty="0"/>
              <a:t>, </a:t>
            </a:r>
            <a:r>
              <a:rPr dirty="0" err="1"/>
              <a:t>zdrobnienia</a:t>
            </a:r>
            <a:r>
              <a:rPr dirty="0"/>
              <a:t>, </a:t>
            </a:r>
            <a:r>
              <a:rPr dirty="0" err="1"/>
              <a:t>przewidywanie</a:t>
            </a:r>
            <a:r>
              <a:rPr dirty="0"/>
              <a:t> </a:t>
            </a:r>
            <a:r>
              <a:rPr dirty="0" err="1"/>
              <a:t>porażki</a:t>
            </a:r>
            <a:r>
              <a:rPr dirty="0"/>
              <a:t> </a:t>
            </a:r>
            <a:r>
              <a:rPr dirty="0" err="1"/>
              <a:t>i</a:t>
            </a:r>
            <a:r>
              <a:rPr dirty="0"/>
              <a:t> </a:t>
            </a:r>
            <a:r>
              <a:rPr dirty="0" err="1"/>
              <a:t>propozycje</a:t>
            </a:r>
            <a:r>
              <a:rPr dirty="0"/>
              <a:t> </a:t>
            </a:r>
            <a:r>
              <a:rPr dirty="0" err="1"/>
              <a:t>kontaktowania</a:t>
            </a:r>
            <a:r>
              <a:rPr dirty="0"/>
              <a:t> </a:t>
            </a:r>
            <a:r>
              <a:rPr dirty="0" err="1"/>
              <a:t>kolejnych</a:t>
            </a:r>
            <a:r>
              <a:rPr dirty="0"/>
              <a:t> </a:t>
            </a:r>
            <a:r>
              <a:rPr dirty="0" err="1"/>
              <a:t>podmiotów</a:t>
            </a:r>
            <a:r>
              <a:rPr dirty="0"/>
              <a:t>. Nie </a:t>
            </a:r>
            <a:r>
              <a:rPr dirty="0" err="1"/>
              <a:t>pokazuję</a:t>
            </a:r>
            <a:r>
              <a:rPr dirty="0"/>
              <a:t> </a:t>
            </a:r>
            <a:r>
              <a:rPr dirty="0" err="1"/>
              <a:t>tych</a:t>
            </a:r>
            <a:r>
              <a:rPr dirty="0"/>
              <a:t> </a:t>
            </a:r>
            <a:r>
              <a:rPr dirty="0" err="1"/>
              <a:t>fragmentów</a:t>
            </a:r>
            <a:r>
              <a:rPr dirty="0"/>
              <a:t> po to, aby </a:t>
            </a:r>
            <a:r>
              <a:rPr dirty="0" err="1"/>
              <a:t>wzbudzić</a:t>
            </a:r>
            <a:r>
              <a:rPr dirty="0"/>
              <a:t> </a:t>
            </a:r>
            <a:r>
              <a:rPr dirty="0" err="1"/>
              <a:t>oburzenie</a:t>
            </a:r>
            <a:r>
              <a:rPr dirty="0"/>
              <a:t> </a:t>
            </a:r>
            <a:r>
              <a:rPr dirty="0" err="1"/>
              <a:t>wobec</a:t>
            </a:r>
            <a:r>
              <a:rPr dirty="0"/>
              <a:t> </a:t>
            </a:r>
            <a:r>
              <a:rPr dirty="0" err="1"/>
              <a:t>autorów</a:t>
            </a:r>
            <a:r>
              <a:rPr dirty="0"/>
              <a:t>. </a:t>
            </a:r>
            <a:r>
              <a:rPr dirty="0" err="1"/>
              <a:t>Pokazuję</a:t>
            </a:r>
            <a:r>
              <a:rPr dirty="0"/>
              <a:t> je </a:t>
            </a:r>
            <a:r>
              <a:rPr dirty="0" err="1"/>
              <a:t>jako</a:t>
            </a:r>
            <a:r>
              <a:rPr dirty="0"/>
              <a:t> </a:t>
            </a:r>
            <a:r>
              <a:rPr dirty="0" err="1"/>
              <a:t>wskaźniki</a:t>
            </a:r>
            <a:r>
              <a:rPr dirty="0"/>
              <a:t> </a:t>
            </a:r>
            <a:r>
              <a:rPr dirty="0" err="1"/>
              <a:t>przejścia</a:t>
            </a:r>
            <a:r>
              <a:rPr dirty="0"/>
              <a:t> od </a:t>
            </a:r>
            <a:r>
              <a:rPr dirty="0" err="1"/>
              <a:t>krytyki</a:t>
            </a:r>
            <a:r>
              <a:rPr dirty="0"/>
              <a:t> </a:t>
            </a:r>
            <a:r>
              <a:rPr dirty="0" err="1"/>
              <a:t>konkretu</a:t>
            </a:r>
            <a:r>
              <a:rPr dirty="0"/>
              <a:t> do </a:t>
            </a:r>
            <a:r>
              <a:rPr dirty="0" err="1"/>
              <a:t>ograniczania</a:t>
            </a:r>
            <a:r>
              <a:rPr dirty="0"/>
              <a:t> </a:t>
            </a:r>
            <a:r>
              <a:rPr dirty="0" err="1"/>
              <a:t>pozycji</a:t>
            </a:r>
            <a:r>
              <a:rPr dirty="0"/>
              <a:t> </a:t>
            </a:r>
            <a:r>
              <a:rPr dirty="0" err="1"/>
              <a:t>społecznej</a:t>
            </a:r>
            <a:r>
              <a:rPr dirty="0"/>
              <a:t> </a:t>
            </a:r>
            <a:r>
              <a:rPr dirty="0" err="1"/>
              <a:t>i</a:t>
            </a:r>
            <a:r>
              <a:rPr dirty="0"/>
              <a:t> </a:t>
            </a:r>
            <a:r>
              <a:rPr dirty="0" err="1"/>
              <a:t>zawodowej</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Materiały</a:t>
            </a:r>
            <a:r>
              <a:rPr dirty="0"/>
              <a:t> </a:t>
            </a:r>
            <a:r>
              <a:rPr dirty="0" err="1"/>
              <a:t>pokazują</a:t>
            </a:r>
            <a:r>
              <a:rPr dirty="0"/>
              <a:t>, </a:t>
            </a:r>
            <a:r>
              <a:rPr dirty="0" err="1"/>
              <a:t>że</a:t>
            </a:r>
            <a:r>
              <a:rPr dirty="0"/>
              <a:t> </a:t>
            </a:r>
            <a:r>
              <a:rPr dirty="0" err="1"/>
              <a:t>prywatna</a:t>
            </a:r>
            <a:r>
              <a:rPr dirty="0"/>
              <a:t> </a:t>
            </a:r>
            <a:r>
              <a:rPr dirty="0" err="1"/>
              <a:t>grupa</a:t>
            </a:r>
            <a:r>
              <a:rPr dirty="0"/>
              <a:t> </a:t>
            </a:r>
            <a:r>
              <a:rPr dirty="0" err="1"/>
              <a:t>nie</a:t>
            </a:r>
            <a:r>
              <a:rPr dirty="0"/>
              <a:t> </a:t>
            </a:r>
            <a:r>
              <a:rPr dirty="0" err="1"/>
              <a:t>służyła</a:t>
            </a:r>
            <a:r>
              <a:rPr dirty="0"/>
              <a:t> </a:t>
            </a:r>
            <a:r>
              <a:rPr dirty="0" err="1"/>
              <a:t>wyłącznie</a:t>
            </a:r>
            <a:r>
              <a:rPr dirty="0"/>
              <a:t> </a:t>
            </a:r>
            <a:r>
              <a:rPr dirty="0" err="1"/>
              <a:t>swobodnej</a:t>
            </a:r>
            <a:r>
              <a:rPr dirty="0"/>
              <a:t> </a:t>
            </a:r>
            <a:r>
              <a:rPr dirty="0" err="1"/>
              <a:t>rozmowie</a:t>
            </a:r>
            <a:r>
              <a:rPr dirty="0"/>
              <a:t>. </a:t>
            </a:r>
            <a:r>
              <a:rPr dirty="0" err="1"/>
              <a:t>Trafiały</a:t>
            </a:r>
            <a:r>
              <a:rPr dirty="0"/>
              <a:t> do </a:t>
            </a:r>
            <a:r>
              <a:rPr dirty="0" err="1"/>
              <a:t>niej</a:t>
            </a:r>
            <a:r>
              <a:rPr dirty="0"/>
              <a:t> </a:t>
            </a:r>
            <a:r>
              <a:rPr dirty="0" err="1"/>
              <a:t>linki</a:t>
            </a:r>
            <a:r>
              <a:rPr dirty="0"/>
              <a:t> do </a:t>
            </a:r>
            <a:r>
              <a:rPr dirty="0" err="1"/>
              <a:t>transmisji</a:t>
            </a:r>
            <a:r>
              <a:rPr dirty="0"/>
              <a:t>, </a:t>
            </a:r>
            <a:r>
              <a:rPr dirty="0" err="1"/>
              <a:t>zapowiedzi</a:t>
            </a:r>
            <a:r>
              <a:rPr dirty="0"/>
              <a:t> </a:t>
            </a:r>
            <a:r>
              <a:rPr dirty="0" err="1"/>
              <a:t>wystąpień</a:t>
            </a:r>
            <a:r>
              <a:rPr dirty="0"/>
              <a:t>, profile </a:t>
            </a:r>
            <a:r>
              <a:rPr dirty="0" err="1"/>
              <a:t>i</a:t>
            </a:r>
            <a:r>
              <a:rPr dirty="0"/>
              <a:t> </a:t>
            </a:r>
            <a:r>
              <a:rPr dirty="0" err="1"/>
              <a:t>kolejne</a:t>
            </a:r>
            <a:r>
              <a:rPr dirty="0"/>
              <a:t> </a:t>
            </a:r>
            <a:r>
              <a:rPr dirty="0" err="1"/>
              <a:t>informacje</a:t>
            </a:r>
            <a:r>
              <a:rPr dirty="0"/>
              <a:t> o </a:t>
            </a:r>
            <a:r>
              <a:rPr dirty="0" err="1"/>
              <a:t>projektach</a:t>
            </a:r>
            <a:r>
              <a:rPr dirty="0"/>
              <a:t>. </a:t>
            </a:r>
            <a:r>
              <a:rPr dirty="0" err="1"/>
              <a:t>Uczestnicy</a:t>
            </a:r>
            <a:r>
              <a:rPr dirty="0"/>
              <a:t> </a:t>
            </a:r>
            <a:r>
              <a:rPr dirty="0" err="1"/>
              <a:t>wymieniali</a:t>
            </a:r>
            <a:r>
              <a:rPr dirty="0"/>
              <a:t> </a:t>
            </a:r>
            <a:r>
              <a:rPr dirty="0" err="1"/>
              <a:t>pliki</a:t>
            </a:r>
            <a:r>
              <a:rPr dirty="0"/>
              <a:t> PDF, </a:t>
            </a:r>
            <a:r>
              <a:rPr dirty="0" err="1"/>
              <a:t>załączniki</a:t>
            </a:r>
            <a:r>
              <a:rPr dirty="0"/>
              <a:t> </a:t>
            </a:r>
            <a:r>
              <a:rPr dirty="0" err="1"/>
              <a:t>i</a:t>
            </a:r>
            <a:r>
              <a:rPr dirty="0"/>
              <a:t> </a:t>
            </a:r>
            <a:r>
              <a:rPr dirty="0" err="1"/>
              <a:t>screeny</a:t>
            </a:r>
            <a:r>
              <a:rPr dirty="0"/>
              <a:t>. </a:t>
            </a:r>
            <a:r>
              <a:rPr dirty="0" err="1"/>
              <a:t>Pojawiały</a:t>
            </a:r>
            <a:r>
              <a:rPr dirty="0"/>
              <a:t> </a:t>
            </a:r>
            <a:r>
              <a:rPr dirty="0" err="1"/>
              <a:t>się</a:t>
            </a:r>
            <a:r>
              <a:rPr dirty="0"/>
              <a:t> </a:t>
            </a:r>
            <a:r>
              <a:rPr dirty="0" err="1"/>
              <a:t>rozmowy</a:t>
            </a:r>
            <a:r>
              <a:rPr dirty="0"/>
              <a:t> o </a:t>
            </a:r>
            <a:r>
              <a:rPr dirty="0" err="1"/>
              <a:t>wysyłaniu</a:t>
            </a:r>
            <a:r>
              <a:rPr dirty="0"/>
              <a:t> </a:t>
            </a:r>
            <a:r>
              <a:rPr dirty="0" err="1"/>
              <a:t>materiałów</a:t>
            </a:r>
            <a:r>
              <a:rPr dirty="0"/>
              <a:t> </a:t>
            </a:r>
            <a:r>
              <a:rPr dirty="0" err="1"/>
              <a:t>organizatorom</a:t>
            </a:r>
            <a:r>
              <a:rPr dirty="0"/>
              <a:t>, </a:t>
            </a:r>
            <a:r>
              <a:rPr dirty="0" err="1"/>
              <a:t>serwisom</a:t>
            </a:r>
            <a:r>
              <a:rPr dirty="0"/>
              <a:t> </a:t>
            </a:r>
            <a:r>
              <a:rPr dirty="0" err="1"/>
              <a:t>branżowym</a:t>
            </a:r>
            <a:r>
              <a:rPr dirty="0"/>
              <a:t> </a:t>
            </a:r>
            <a:r>
              <a:rPr dirty="0" err="1"/>
              <a:t>oraz</a:t>
            </a:r>
            <a:r>
              <a:rPr dirty="0"/>
              <a:t> </a:t>
            </a:r>
            <a:r>
              <a:rPr dirty="0" err="1"/>
              <a:t>innym</a:t>
            </a:r>
            <a:r>
              <a:rPr dirty="0"/>
              <a:t> </a:t>
            </a:r>
            <a:r>
              <a:rPr dirty="0" err="1"/>
              <a:t>podmiotom</a:t>
            </a:r>
            <a:r>
              <a:rPr dirty="0"/>
              <a:t>. W </a:t>
            </a:r>
            <a:r>
              <a:rPr dirty="0" err="1"/>
              <a:t>jednym</a:t>
            </a:r>
            <a:r>
              <a:rPr dirty="0"/>
              <a:t> </a:t>
            </a:r>
            <a:r>
              <a:rPr dirty="0" err="1"/>
              <a:t>fragmencie</a:t>
            </a:r>
            <a:r>
              <a:rPr dirty="0"/>
              <a:t> pada </a:t>
            </a:r>
            <a:r>
              <a:rPr dirty="0" err="1"/>
              <a:t>pytanie</a:t>
            </a:r>
            <a:r>
              <a:rPr dirty="0"/>
              <a:t>, co </a:t>
            </a:r>
            <a:r>
              <a:rPr dirty="0" err="1"/>
              <a:t>wcześniej</a:t>
            </a:r>
            <a:r>
              <a:rPr dirty="0"/>
              <a:t> </a:t>
            </a:r>
            <a:r>
              <a:rPr dirty="0" err="1"/>
              <a:t>wysłano</a:t>
            </a:r>
            <a:r>
              <a:rPr dirty="0"/>
              <a:t> do </a:t>
            </a:r>
            <a:r>
              <a:rPr dirty="0" err="1"/>
              <a:t>innej</a:t>
            </a:r>
            <a:r>
              <a:rPr dirty="0"/>
              <a:t> </a:t>
            </a:r>
            <a:r>
              <a:rPr dirty="0" err="1"/>
              <a:t>społeczności</a:t>
            </a:r>
            <a:r>
              <a:rPr dirty="0"/>
              <a:t>. </a:t>
            </a:r>
            <a:r>
              <a:rPr dirty="0" err="1"/>
              <a:t>Odpowiedź</a:t>
            </a:r>
            <a:r>
              <a:rPr dirty="0"/>
              <a:t> </a:t>
            </a:r>
            <a:r>
              <a:rPr dirty="0" err="1"/>
              <a:t>mówi</a:t>
            </a:r>
            <a:r>
              <a:rPr dirty="0"/>
              <a:t> o </a:t>
            </a:r>
            <a:r>
              <a:rPr dirty="0" err="1"/>
              <a:t>pliku</a:t>
            </a:r>
            <a:r>
              <a:rPr dirty="0"/>
              <a:t> PDF, </a:t>
            </a:r>
            <a:r>
              <a:rPr dirty="0" err="1"/>
              <a:t>załącznikach</a:t>
            </a:r>
            <a:r>
              <a:rPr dirty="0"/>
              <a:t> </a:t>
            </a:r>
            <a:r>
              <a:rPr dirty="0" err="1"/>
              <a:t>i</a:t>
            </a:r>
            <a:r>
              <a:rPr dirty="0"/>
              <a:t> </a:t>
            </a:r>
            <a:r>
              <a:rPr dirty="0" err="1"/>
              <a:t>dołożeniu</a:t>
            </a:r>
            <a:r>
              <a:rPr dirty="0"/>
              <a:t> </a:t>
            </a:r>
            <a:r>
              <a:rPr dirty="0" err="1"/>
              <a:t>aktualnych</a:t>
            </a:r>
            <a:r>
              <a:rPr dirty="0"/>
              <a:t> </a:t>
            </a:r>
            <a:r>
              <a:rPr dirty="0" err="1"/>
              <a:t>screenów</a:t>
            </a:r>
            <a:r>
              <a:rPr dirty="0"/>
              <a:t>. To </a:t>
            </a:r>
            <a:r>
              <a:rPr dirty="0" err="1"/>
              <a:t>pozwala</a:t>
            </a:r>
            <a:r>
              <a:rPr dirty="0"/>
              <a:t> </a:t>
            </a:r>
            <a:r>
              <a:rPr dirty="0" err="1"/>
              <a:t>mówić</a:t>
            </a:r>
            <a:r>
              <a:rPr dirty="0"/>
              <a:t> o </a:t>
            </a:r>
            <a:r>
              <a:rPr dirty="0" err="1"/>
              <a:t>koordynacji</a:t>
            </a:r>
            <a:r>
              <a:rPr dirty="0"/>
              <a:t> </a:t>
            </a:r>
            <a:r>
              <a:rPr dirty="0" err="1"/>
              <a:t>wybranych</a:t>
            </a:r>
            <a:r>
              <a:rPr dirty="0"/>
              <a:t> </a:t>
            </a:r>
            <a:r>
              <a:rPr dirty="0" err="1"/>
              <a:t>działań</a:t>
            </a:r>
            <a:r>
              <a:rPr dirty="0"/>
              <a:t> </a:t>
            </a:r>
            <a:r>
              <a:rPr dirty="0" err="1"/>
              <a:t>komunikacyjnych</a:t>
            </a:r>
            <a:r>
              <a:rPr dirty="0"/>
              <a:t>. Nie </a:t>
            </a:r>
            <a:r>
              <a:rPr dirty="0" err="1"/>
              <a:t>pozwala</a:t>
            </a:r>
            <a:r>
              <a:rPr dirty="0"/>
              <a:t> </a:t>
            </a:r>
            <a:r>
              <a:rPr dirty="0" err="1"/>
              <a:t>automatycznie</a:t>
            </a:r>
            <a:r>
              <a:rPr dirty="0"/>
              <a:t> </a:t>
            </a:r>
            <a:r>
              <a:rPr dirty="0" err="1"/>
              <a:t>mówić</a:t>
            </a:r>
            <a:r>
              <a:rPr dirty="0"/>
              <a:t> o </a:t>
            </a:r>
            <a:r>
              <a:rPr dirty="0" err="1"/>
              <a:t>zmowie</a:t>
            </a:r>
            <a:r>
              <a:rPr dirty="0"/>
              <a:t>, </a:t>
            </a:r>
            <a:r>
              <a:rPr dirty="0" err="1"/>
              <a:t>wspólnym</a:t>
            </a:r>
            <a:r>
              <a:rPr dirty="0"/>
              <a:t> </a:t>
            </a:r>
            <a:r>
              <a:rPr dirty="0" err="1"/>
              <a:t>motywie</a:t>
            </a:r>
            <a:r>
              <a:rPr dirty="0"/>
              <a:t> </a:t>
            </a:r>
            <a:r>
              <a:rPr dirty="0" err="1"/>
              <a:t>wszystkich</a:t>
            </a:r>
            <a:r>
              <a:rPr dirty="0"/>
              <a:t> </a:t>
            </a:r>
            <a:r>
              <a:rPr dirty="0" err="1"/>
              <a:t>uczestników</a:t>
            </a:r>
            <a:r>
              <a:rPr dirty="0"/>
              <a:t> ani </a:t>
            </a:r>
            <a:r>
              <a:rPr dirty="0" err="1"/>
              <a:t>odpowiedzialności</a:t>
            </a:r>
            <a:r>
              <a:rPr dirty="0"/>
              <a:t> </a:t>
            </a:r>
            <a:r>
              <a:rPr dirty="0" err="1"/>
              <a:t>każdej</a:t>
            </a:r>
            <a:r>
              <a:rPr dirty="0"/>
              <a:t> </a:t>
            </a:r>
            <a:r>
              <a:rPr dirty="0" err="1"/>
              <a:t>osoby</a:t>
            </a:r>
            <a:r>
              <a:rPr dirty="0"/>
              <a:t> za </a:t>
            </a:r>
            <a:r>
              <a:rPr dirty="0" err="1"/>
              <a:t>każde</a:t>
            </a:r>
            <a:r>
              <a:rPr dirty="0"/>
              <a:t> </a:t>
            </a:r>
            <a:r>
              <a:rPr dirty="0" err="1"/>
              <a:t>działanie</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Grupy eksperckie często uzasadniają działania ochroną jakości, klientów i standardów. Taki cel może być całkowicie szczery. Problem pojawia się wtedy, gdy dobry cel staje się immunitetem dla każdej metody. Dlatego proponuję cztery proste pytania. Czy twierdzenie jest przedstawione jako fakt, opinia czy hipoteza? Czy zasięg reakcji odpowiada skali szkody? Czy druga strona miała realną możliwość odpowiedzi? Czy korekta lub naprawa wpływa na dalszą ocenę? Jeżeli odpowiedź na ostatnie pytanie brzmi „nie”, system nie służy już naprawie. Służy trwałej karze. Badania nad moralnym oburzeniem online pokazują, że ekspresja oburzenia może być wzmacniana przez reakcje społeczne. Koncepcja moralnego odłączenia opisuje natomiast, jak szkodliwe środki mogą zostać uznane za dopuszczalne w służbie wyższego celu. To opis mechanizmu, nie diagnoza konkretnych ludzi.</a:t>
            </a:r>
          </a:p>
          <a:p>
            <a:endParaRPr/>
          </a:p>
          <a:p>
            <a:r>
              <a:t>[Sources]</a:t>
            </a:r>
          </a:p>
          <a:p>
            <a:r>
              <a:t>- Brady et al. (2021). Social learning amplifies moral outrage. https://doi.org/10.1126/sciadv.abe5641</a:t>
            </a:r>
          </a:p>
          <a:p>
            <a:r>
              <a:t>- Crockett, M. J. (2017). Moral outrage in the digital age. https://doi.org/10.1038/s41562-017-0213-3</a:t>
            </a:r>
          </a:p>
          <a:p>
            <a:r>
              <a:t>- Bandura, A. (1999). Moral disengagement. https://doi.org/10.1207/s15327957pspr0303_3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Nawet </a:t>
            </a:r>
            <a:r>
              <a:rPr dirty="0" err="1"/>
              <a:t>uzasadnione</a:t>
            </a:r>
            <a:r>
              <a:rPr dirty="0"/>
              <a:t> </a:t>
            </a:r>
            <a:r>
              <a:rPr dirty="0" err="1"/>
              <a:t>roszczenie</a:t>
            </a:r>
            <a:r>
              <a:rPr dirty="0"/>
              <a:t> </a:t>
            </a:r>
            <a:r>
              <a:rPr dirty="0" err="1"/>
              <a:t>finansowe</a:t>
            </a:r>
            <a:r>
              <a:rPr dirty="0"/>
              <a:t> </a:t>
            </a:r>
            <a:r>
              <a:rPr dirty="0" err="1"/>
              <a:t>nie</a:t>
            </a:r>
            <a:r>
              <a:rPr dirty="0"/>
              <a:t> </a:t>
            </a:r>
            <a:r>
              <a:rPr dirty="0" err="1"/>
              <a:t>rozstrzyga</a:t>
            </a:r>
            <a:r>
              <a:rPr dirty="0"/>
              <a:t> </a:t>
            </a:r>
            <a:r>
              <a:rPr dirty="0" err="1"/>
              <a:t>automatycznie</a:t>
            </a:r>
            <a:r>
              <a:rPr dirty="0"/>
              <a:t>, </a:t>
            </a:r>
            <a:r>
              <a:rPr dirty="0" err="1"/>
              <a:t>jaki</a:t>
            </a:r>
            <a:r>
              <a:rPr dirty="0"/>
              <a:t> </a:t>
            </a:r>
            <a:r>
              <a:rPr dirty="0" err="1"/>
              <a:t>zakres</a:t>
            </a:r>
            <a:r>
              <a:rPr dirty="0"/>
              <a:t> </a:t>
            </a:r>
            <a:r>
              <a:rPr dirty="0" err="1"/>
              <a:t>informacji</a:t>
            </a:r>
            <a:r>
              <a:rPr dirty="0"/>
              <a:t> </a:t>
            </a:r>
            <a:r>
              <a:rPr dirty="0" err="1"/>
              <a:t>można</a:t>
            </a:r>
            <a:r>
              <a:rPr dirty="0"/>
              <a:t> </a:t>
            </a:r>
            <a:r>
              <a:rPr dirty="0" err="1"/>
              <a:t>publicznie</a:t>
            </a:r>
            <a:r>
              <a:rPr dirty="0"/>
              <a:t> </a:t>
            </a:r>
            <a:r>
              <a:rPr dirty="0" err="1"/>
              <a:t>ujawnić</a:t>
            </a:r>
            <a:r>
              <a:rPr dirty="0"/>
              <a:t>. </a:t>
            </a:r>
            <a:r>
              <a:rPr dirty="0" err="1"/>
              <a:t>Dochodzenie</a:t>
            </a:r>
            <a:r>
              <a:rPr dirty="0"/>
              <a:t> </a:t>
            </a:r>
            <a:r>
              <a:rPr dirty="0" err="1"/>
              <a:t>roszczenia</a:t>
            </a:r>
            <a:r>
              <a:rPr dirty="0"/>
              <a:t> </a:t>
            </a:r>
            <a:r>
              <a:rPr dirty="0" err="1"/>
              <a:t>może</a:t>
            </a:r>
            <a:r>
              <a:rPr dirty="0"/>
              <a:t> </a:t>
            </a:r>
            <a:r>
              <a:rPr dirty="0" err="1"/>
              <a:t>odbywać</a:t>
            </a:r>
            <a:r>
              <a:rPr dirty="0"/>
              <a:t> </a:t>
            </a:r>
            <a:r>
              <a:rPr dirty="0" err="1"/>
              <a:t>się</a:t>
            </a:r>
            <a:r>
              <a:rPr dirty="0"/>
              <a:t> </a:t>
            </a:r>
            <a:r>
              <a:rPr dirty="0" err="1"/>
              <a:t>przez</a:t>
            </a:r>
            <a:r>
              <a:rPr dirty="0"/>
              <a:t> </a:t>
            </a:r>
            <a:r>
              <a:rPr dirty="0" err="1"/>
              <a:t>wezwanie</a:t>
            </a:r>
            <a:r>
              <a:rPr dirty="0"/>
              <a:t>, </a:t>
            </a:r>
            <a:r>
              <a:rPr dirty="0" err="1"/>
              <a:t>mediację</a:t>
            </a:r>
            <a:r>
              <a:rPr dirty="0"/>
              <a:t>, </a:t>
            </a:r>
            <a:r>
              <a:rPr dirty="0" err="1"/>
              <a:t>inspekcję</a:t>
            </a:r>
            <a:r>
              <a:rPr dirty="0"/>
              <a:t> </a:t>
            </a:r>
            <a:r>
              <a:rPr dirty="0" err="1"/>
              <a:t>pracy</a:t>
            </a:r>
            <a:r>
              <a:rPr dirty="0"/>
              <a:t>, </a:t>
            </a:r>
            <a:r>
              <a:rPr dirty="0" err="1"/>
              <a:t>sąd</a:t>
            </a:r>
            <a:r>
              <a:rPr dirty="0"/>
              <a:t> </a:t>
            </a:r>
            <a:r>
              <a:rPr dirty="0" err="1"/>
              <a:t>lub</a:t>
            </a:r>
            <a:r>
              <a:rPr dirty="0"/>
              <a:t> </a:t>
            </a:r>
            <a:r>
              <a:rPr dirty="0" err="1"/>
              <a:t>inną</a:t>
            </a:r>
            <a:r>
              <a:rPr dirty="0"/>
              <a:t> </a:t>
            </a:r>
            <a:r>
              <a:rPr dirty="0" err="1"/>
              <a:t>właściwą</a:t>
            </a:r>
            <a:r>
              <a:rPr dirty="0"/>
              <a:t> </a:t>
            </a:r>
            <a:r>
              <a:rPr dirty="0" err="1"/>
              <a:t>procedurę</a:t>
            </a:r>
            <a:r>
              <a:rPr dirty="0"/>
              <a:t>. </a:t>
            </a:r>
            <a:r>
              <a:rPr dirty="0" err="1"/>
              <a:t>Publiczne</a:t>
            </a:r>
            <a:r>
              <a:rPr dirty="0"/>
              <a:t> </a:t>
            </a:r>
            <a:r>
              <a:rPr dirty="0" err="1"/>
              <a:t>rozpowszechnianie</a:t>
            </a:r>
            <a:r>
              <a:rPr dirty="0"/>
              <a:t> </a:t>
            </a:r>
            <a:r>
              <a:rPr dirty="0" err="1"/>
              <a:t>szczegółów</a:t>
            </a:r>
            <a:r>
              <a:rPr dirty="0"/>
              <a:t> </a:t>
            </a:r>
            <a:r>
              <a:rPr dirty="0" err="1"/>
              <a:t>sporu</a:t>
            </a:r>
            <a:r>
              <a:rPr dirty="0"/>
              <a:t>, </a:t>
            </a:r>
            <a:r>
              <a:rPr dirty="0" err="1"/>
              <a:t>korespondencji</a:t>
            </a:r>
            <a:r>
              <a:rPr dirty="0"/>
              <a:t> </a:t>
            </a:r>
            <a:r>
              <a:rPr dirty="0" err="1"/>
              <a:t>firmowej</a:t>
            </a:r>
            <a:r>
              <a:rPr dirty="0"/>
              <a:t>, </a:t>
            </a:r>
            <a:r>
              <a:rPr dirty="0" err="1"/>
              <a:t>informacji</a:t>
            </a:r>
            <a:r>
              <a:rPr dirty="0"/>
              <a:t> o </a:t>
            </a:r>
            <a:r>
              <a:rPr dirty="0" err="1"/>
              <a:t>współpracownikach</a:t>
            </a:r>
            <a:r>
              <a:rPr dirty="0"/>
              <a:t> </a:t>
            </a:r>
            <a:r>
              <a:rPr dirty="0" err="1"/>
              <a:t>albo</a:t>
            </a:r>
            <a:r>
              <a:rPr dirty="0"/>
              <a:t> </a:t>
            </a:r>
            <a:r>
              <a:rPr dirty="0" err="1"/>
              <a:t>danych</a:t>
            </a:r>
            <a:r>
              <a:rPr dirty="0"/>
              <a:t> </a:t>
            </a:r>
            <a:r>
              <a:rPr dirty="0" err="1"/>
              <a:t>osób</a:t>
            </a:r>
            <a:r>
              <a:rPr dirty="0"/>
              <a:t> </a:t>
            </a:r>
            <a:r>
              <a:rPr dirty="0" err="1"/>
              <a:t>trzecich</a:t>
            </a:r>
            <a:r>
              <a:rPr dirty="0"/>
              <a:t> jest </a:t>
            </a:r>
            <a:r>
              <a:rPr dirty="0" err="1"/>
              <a:t>odrębną</a:t>
            </a:r>
            <a:r>
              <a:rPr dirty="0"/>
              <a:t> </a:t>
            </a:r>
            <a:r>
              <a:rPr dirty="0" err="1"/>
              <a:t>czynnością</a:t>
            </a:r>
            <a:r>
              <a:rPr dirty="0"/>
              <a:t>. Jej </a:t>
            </a:r>
            <a:r>
              <a:rPr dirty="0" err="1"/>
              <a:t>dopuszczalność</a:t>
            </a:r>
            <a:r>
              <a:rPr dirty="0"/>
              <a:t> </a:t>
            </a:r>
            <a:r>
              <a:rPr dirty="0" err="1"/>
              <a:t>może</a:t>
            </a:r>
            <a:r>
              <a:rPr dirty="0"/>
              <a:t> </a:t>
            </a:r>
            <a:r>
              <a:rPr dirty="0" err="1"/>
              <a:t>zależeć</a:t>
            </a:r>
            <a:r>
              <a:rPr dirty="0"/>
              <a:t> </a:t>
            </a:r>
            <a:r>
              <a:rPr dirty="0" err="1"/>
              <a:t>między</a:t>
            </a:r>
            <a:r>
              <a:rPr dirty="0"/>
              <a:t> </a:t>
            </a:r>
            <a:r>
              <a:rPr dirty="0" err="1"/>
              <a:t>innymi</a:t>
            </a:r>
            <a:r>
              <a:rPr dirty="0"/>
              <a:t> od </a:t>
            </a:r>
            <a:r>
              <a:rPr dirty="0" err="1"/>
              <a:t>poufności</a:t>
            </a:r>
            <a:r>
              <a:rPr dirty="0"/>
              <a:t>, </a:t>
            </a:r>
            <a:r>
              <a:rPr dirty="0" err="1"/>
              <a:t>ochrony</a:t>
            </a:r>
            <a:r>
              <a:rPr dirty="0"/>
              <a:t> </a:t>
            </a:r>
            <a:r>
              <a:rPr dirty="0" err="1"/>
              <a:t>danych</a:t>
            </a:r>
            <a:r>
              <a:rPr dirty="0"/>
              <a:t>, </a:t>
            </a:r>
            <a:r>
              <a:rPr dirty="0" err="1"/>
              <a:t>dóbr</a:t>
            </a:r>
            <a:r>
              <a:rPr dirty="0"/>
              <a:t> </a:t>
            </a:r>
            <a:r>
              <a:rPr dirty="0" err="1"/>
              <a:t>osobistych</a:t>
            </a:r>
            <a:r>
              <a:rPr dirty="0"/>
              <a:t>, </a:t>
            </a:r>
            <a:r>
              <a:rPr dirty="0" err="1"/>
              <a:t>tajemnicy</a:t>
            </a:r>
            <a:r>
              <a:rPr dirty="0"/>
              <a:t> </a:t>
            </a:r>
            <a:r>
              <a:rPr dirty="0" err="1"/>
              <a:t>przedsiębiorstwa</a:t>
            </a:r>
            <a:r>
              <a:rPr dirty="0"/>
              <a:t> </a:t>
            </a:r>
            <a:r>
              <a:rPr dirty="0" err="1"/>
              <a:t>i</a:t>
            </a:r>
            <a:r>
              <a:rPr dirty="0"/>
              <a:t> </a:t>
            </a:r>
            <a:r>
              <a:rPr dirty="0" err="1"/>
              <a:t>interesu</a:t>
            </a:r>
            <a:r>
              <a:rPr dirty="0"/>
              <a:t> </a:t>
            </a:r>
            <a:r>
              <a:rPr dirty="0" err="1"/>
              <a:t>publicznego</a:t>
            </a:r>
            <a:r>
              <a:rPr dirty="0"/>
              <a:t>. W </a:t>
            </a:r>
            <a:r>
              <a:rPr dirty="0" err="1"/>
              <a:t>tej</a:t>
            </a:r>
            <a:r>
              <a:rPr dirty="0"/>
              <a:t> </a:t>
            </a:r>
            <a:r>
              <a:rPr dirty="0" err="1"/>
              <a:t>prezentacji</a:t>
            </a:r>
            <a:r>
              <a:rPr dirty="0"/>
              <a:t> </a:t>
            </a:r>
            <a:r>
              <a:rPr dirty="0" err="1"/>
              <a:t>nie</a:t>
            </a:r>
            <a:r>
              <a:rPr dirty="0"/>
              <a:t> </a:t>
            </a:r>
            <a:r>
              <a:rPr dirty="0" err="1"/>
              <a:t>wydaję</a:t>
            </a:r>
            <a:r>
              <a:rPr dirty="0"/>
              <a:t> </a:t>
            </a:r>
            <a:r>
              <a:rPr dirty="0" err="1"/>
              <a:t>rozstrzygnięcia</a:t>
            </a:r>
            <a:r>
              <a:rPr dirty="0"/>
              <a:t> </a:t>
            </a:r>
            <a:r>
              <a:rPr dirty="0" err="1"/>
              <a:t>prawnego</a:t>
            </a:r>
            <a:r>
              <a:rPr dirty="0"/>
              <a:t>. </a:t>
            </a:r>
            <a:r>
              <a:rPr dirty="0" err="1"/>
              <a:t>Pokazuję</a:t>
            </a:r>
            <a:r>
              <a:rPr dirty="0"/>
              <a:t> </a:t>
            </a:r>
            <a:r>
              <a:rPr dirty="0" err="1"/>
              <a:t>tylko</a:t>
            </a:r>
            <a:r>
              <a:rPr dirty="0"/>
              <a:t>, </a:t>
            </a:r>
            <a:r>
              <a:rPr dirty="0" err="1"/>
              <a:t>że</a:t>
            </a:r>
            <a:r>
              <a:rPr dirty="0"/>
              <a:t> </a:t>
            </a:r>
            <a:r>
              <a:rPr dirty="0" err="1"/>
              <a:t>istnienie</a:t>
            </a:r>
            <a:r>
              <a:rPr dirty="0"/>
              <a:t> </a:t>
            </a:r>
            <a:r>
              <a:rPr dirty="0" err="1"/>
              <a:t>roszczenia</a:t>
            </a:r>
            <a:r>
              <a:rPr dirty="0"/>
              <a:t> </a:t>
            </a:r>
            <a:r>
              <a:rPr dirty="0" err="1"/>
              <a:t>nie</a:t>
            </a:r>
            <a:r>
              <a:rPr dirty="0"/>
              <a:t> jest </a:t>
            </a:r>
            <a:r>
              <a:rPr dirty="0" err="1"/>
              <a:t>automatyczną</a:t>
            </a:r>
            <a:r>
              <a:rPr dirty="0"/>
              <a:t> </a:t>
            </a:r>
            <a:r>
              <a:rPr dirty="0" err="1"/>
              <a:t>licencją</a:t>
            </a:r>
            <a:r>
              <a:rPr dirty="0"/>
              <a:t> </a:t>
            </a:r>
            <a:r>
              <a:rPr dirty="0" err="1"/>
              <a:t>na</a:t>
            </a:r>
            <a:r>
              <a:rPr dirty="0"/>
              <a:t> </a:t>
            </a:r>
            <a:r>
              <a:rPr dirty="0" err="1"/>
              <a:t>nieograniczoną</a:t>
            </a:r>
            <a:r>
              <a:rPr dirty="0"/>
              <a:t> </a:t>
            </a:r>
            <a:r>
              <a:rPr dirty="0" err="1"/>
              <a:t>ekspozycję</a:t>
            </a:r>
            <a:r>
              <a:rPr dirty="0"/>
              <a:t>. To </a:t>
            </a:r>
            <a:r>
              <a:rPr dirty="0" err="1"/>
              <a:t>rozróżnienie</a:t>
            </a:r>
            <a:r>
              <a:rPr dirty="0"/>
              <a:t> jest </a:t>
            </a:r>
            <a:r>
              <a:rPr dirty="0" err="1"/>
              <a:t>ważne</a:t>
            </a:r>
            <a:r>
              <a:rPr dirty="0"/>
              <a:t> </a:t>
            </a:r>
            <a:r>
              <a:rPr dirty="0" err="1"/>
              <a:t>także</a:t>
            </a:r>
            <a:r>
              <a:rPr dirty="0"/>
              <a:t> </a:t>
            </a:r>
            <a:r>
              <a:rPr dirty="0" err="1"/>
              <a:t>dla</a:t>
            </a:r>
            <a:r>
              <a:rPr dirty="0"/>
              <a:t> </a:t>
            </a:r>
            <a:r>
              <a:rPr dirty="0" err="1"/>
              <a:t>organizatorów</a:t>
            </a:r>
            <a:r>
              <a:rPr dirty="0"/>
              <a:t> </a:t>
            </a:r>
            <a:r>
              <a:rPr dirty="0" err="1"/>
              <a:t>i</a:t>
            </a:r>
            <a:r>
              <a:rPr dirty="0"/>
              <a:t> </a:t>
            </a:r>
            <a:r>
              <a:rPr dirty="0" err="1"/>
              <a:t>moderatorów</a:t>
            </a:r>
            <a:r>
              <a:rPr dirty="0"/>
              <a:t>: </a:t>
            </a:r>
            <a:r>
              <a:rPr dirty="0" err="1"/>
              <a:t>należy</a:t>
            </a:r>
            <a:r>
              <a:rPr dirty="0"/>
              <a:t> </a:t>
            </a:r>
            <a:r>
              <a:rPr dirty="0" err="1"/>
              <a:t>ocenić</a:t>
            </a:r>
            <a:r>
              <a:rPr dirty="0"/>
              <a:t> </a:t>
            </a:r>
            <a:r>
              <a:rPr dirty="0" err="1"/>
              <a:t>zarówno</a:t>
            </a:r>
            <a:r>
              <a:rPr dirty="0"/>
              <a:t> </a:t>
            </a:r>
            <a:r>
              <a:rPr dirty="0" err="1"/>
              <a:t>treść</a:t>
            </a:r>
            <a:r>
              <a:rPr dirty="0"/>
              <a:t> </a:t>
            </a:r>
            <a:r>
              <a:rPr dirty="0" err="1"/>
              <a:t>zgłoszenia</a:t>
            </a:r>
            <a:r>
              <a:rPr dirty="0"/>
              <a:t>, jak </a:t>
            </a:r>
            <a:r>
              <a:rPr dirty="0" err="1"/>
              <a:t>i</a:t>
            </a:r>
            <a:r>
              <a:rPr dirty="0"/>
              <a:t> </a:t>
            </a:r>
            <a:r>
              <a:rPr dirty="0" err="1"/>
              <a:t>sposób</a:t>
            </a:r>
            <a:r>
              <a:rPr dirty="0"/>
              <a:t> </a:t>
            </a:r>
            <a:r>
              <a:rPr dirty="0" err="1"/>
              <a:t>jego</a:t>
            </a:r>
            <a:r>
              <a:rPr dirty="0"/>
              <a:t> </a:t>
            </a:r>
            <a:r>
              <a:rPr dirty="0" err="1"/>
              <a:t>rozpowszechniania</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 </a:t>
            </a:r>
            <a:r>
              <a:rPr dirty="0" err="1"/>
              <a:t>archiwum</a:t>
            </a:r>
            <a:r>
              <a:rPr dirty="0"/>
              <a:t> </a:t>
            </a:r>
            <a:r>
              <a:rPr dirty="0" err="1"/>
              <a:t>powtarza</a:t>
            </a:r>
            <a:r>
              <a:rPr dirty="0"/>
              <a:t> </a:t>
            </a:r>
            <a:r>
              <a:rPr dirty="0" err="1"/>
              <a:t>się</a:t>
            </a:r>
            <a:r>
              <a:rPr dirty="0"/>
              <a:t> </a:t>
            </a:r>
            <a:r>
              <a:rPr dirty="0" err="1"/>
              <a:t>wzorzec</a:t>
            </a:r>
            <a:r>
              <a:rPr dirty="0"/>
              <a:t> </a:t>
            </a:r>
            <a:r>
              <a:rPr dirty="0" err="1"/>
              <a:t>rozszerzania</a:t>
            </a:r>
            <a:r>
              <a:rPr dirty="0"/>
              <a:t> </a:t>
            </a:r>
            <a:r>
              <a:rPr dirty="0" err="1"/>
              <a:t>konfliktu</a:t>
            </a:r>
            <a:r>
              <a:rPr dirty="0"/>
              <a:t> </a:t>
            </a:r>
            <a:r>
              <a:rPr dirty="0" err="1"/>
              <a:t>na</a:t>
            </a:r>
            <a:r>
              <a:rPr dirty="0"/>
              <a:t> </a:t>
            </a:r>
            <a:r>
              <a:rPr dirty="0" err="1"/>
              <a:t>osoby</a:t>
            </a:r>
            <a:r>
              <a:rPr dirty="0"/>
              <a:t> </a:t>
            </a:r>
            <a:r>
              <a:rPr dirty="0" err="1"/>
              <a:t>trzecie</a:t>
            </a:r>
            <a:r>
              <a:rPr dirty="0"/>
              <a:t>. </a:t>
            </a:r>
            <a:r>
              <a:rPr dirty="0" err="1"/>
              <a:t>Współpracownicy</a:t>
            </a:r>
            <a:r>
              <a:rPr dirty="0"/>
              <a:t> </a:t>
            </a:r>
            <a:r>
              <a:rPr dirty="0" err="1"/>
              <a:t>byli</a:t>
            </a:r>
            <a:r>
              <a:rPr dirty="0"/>
              <a:t> </a:t>
            </a:r>
            <a:r>
              <a:rPr dirty="0" err="1"/>
              <a:t>przywoływani</a:t>
            </a:r>
            <a:r>
              <a:rPr dirty="0"/>
              <a:t> w </a:t>
            </a:r>
            <a:r>
              <a:rPr dirty="0" err="1"/>
              <a:t>dyskusjach</a:t>
            </a:r>
            <a:r>
              <a:rPr dirty="0"/>
              <a:t>, a </a:t>
            </a:r>
            <a:r>
              <a:rPr dirty="0" err="1"/>
              <a:t>osoby</a:t>
            </a:r>
            <a:r>
              <a:rPr dirty="0"/>
              <a:t> </a:t>
            </a:r>
            <a:r>
              <a:rPr dirty="0" err="1"/>
              <a:t>wypowiadające</a:t>
            </a:r>
            <a:r>
              <a:rPr dirty="0"/>
              <a:t> </a:t>
            </a:r>
            <a:r>
              <a:rPr dirty="0" err="1"/>
              <a:t>się</a:t>
            </a:r>
            <a:r>
              <a:rPr dirty="0"/>
              <a:t> </a:t>
            </a:r>
            <a:r>
              <a:rPr dirty="0" err="1"/>
              <a:t>pozytywnie</a:t>
            </a:r>
            <a:r>
              <a:rPr dirty="0"/>
              <a:t> </a:t>
            </a:r>
            <a:r>
              <a:rPr dirty="0" err="1"/>
              <a:t>stawały</a:t>
            </a:r>
            <a:r>
              <a:rPr dirty="0"/>
              <a:t> </a:t>
            </a:r>
            <a:r>
              <a:rPr dirty="0" err="1"/>
              <a:t>się</a:t>
            </a:r>
            <a:r>
              <a:rPr dirty="0"/>
              <a:t> </a:t>
            </a:r>
            <a:r>
              <a:rPr dirty="0" err="1"/>
              <a:t>adresatami</a:t>
            </a:r>
            <a:r>
              <a:rPr dirty="0"/>
              <a:t> </a:t>
            </a:r>
            <a:r>
              <a:rPr dirty="0" err="1"/>
              <a:t>pytań</a:t>
            </a:r>
            <a:r>
              <a:rPr dirty="0"/>
              <a:t> </a:t>
            </a:r>
            <a:r>
              <a:rPr dirty="0" err="1"/>
              <a:t>lub</a:t>
            </a:r>
            <a:r>
              <a:rPr dirty="0"/>
              <a:t> </a:t>
            </a:r>
            <a:r>
              <a:rPr dirty="0" err="1"/>
              <a:t>krytyki</a:t>
            </a:r>
            <a:r>
              <a:rPr dirty="0"/>
              <a:t>. Nie </a:t>
            </a:r>
            <a:r>
              <a:rPr dirty="0" err="1"/>
              <a:t>każdy</a:t>
            </a:r>
            <a:r>
              <a:rPr dirty="0"/>
              <a:t> </a:t>
            </a:r>
            <a:r>
              <a:rPr dirty="0" err="1"/>
              <a:t>taki</a:t>
            </a:r>
            <a:r>
              <a:rPr dirty="0"/>
              <a:t> </a:t>
            </a:r>
            <a:r>
              <a:rPr dirty="0" err="1"/>
              <a:t>kontakt</a:t>
            </a:r>
            <a:r>
              <a:rPr dirty="0"/>
              <a:t> jest </a:t>
            </a:r>
            <a:r>
              <a:rPr dirty="0" err="1"/>
              <a:t>nękaniem</a:t>
            </a:r>
            <a:r>
              <a:rPr dirty="0"/>
              <a:t>. </a:t>
            </a:r>
            <a:r>
              <a:rPr dirty="0" err="1"/>
              <a:t>Znaczenie</a:t>
            </a:r>
            <a:r>
              <a:rPr dirty="0"/>
              <a:t> ma </a:t>
            </a:r>
            <a:r>
              <a:rPr dirty="0" err="1"/>
              <a:t>powtarzalność</a:t>
            </a:r>
            <a:r>
              <a:rPr dirty="0"/>
              <a:t> </a:t>
            </a:r>
            <a:r>
              <a:rPr dirty="0" err="1"/>
              <a:t>i</a:t>
            </a:r>
            <a:r>
              <a:rPr dirty="0"/>
              <a:t> </a:t>
            </a:r>
            <a:r>
              <a:rPr dirty="0" err="1"/>
              <a:t>koszt</a:t>
            </a:r>
            <a:r>
              <a:rPr dirty="0"/>
              <a:t> </a:t>
            </a:r>
            <a:r>
              <a:rPr dirty="0" err="1"/>
              <a:t>społeczny</a:t>
            </a:r>
            <a:r>
              <a:rPr dirty="0"/>
              <a:t>. </a:t>
            </a:r>
            <a:r>
              <a:rPr dirty="0" err="1"/>
              <a:t>Jeżeli</a:t>
            </a:r>
            <a:r>
              <a:rPr dirty="0"/>
              <a:t> </a:t>
            </a:r>
            <a:r>
              <a:rPr dirty="0" err="1"/>
              <a:t>pozytywna</a:t>
            </a:r>
            <a:r>
              <a:rPr dirty="0"/>
              <a:t> </a:t>
            </a:r>
            <a:r>
              <a:rPr dirty="0" err="1"/>
              <a:t>albo</a:t>
            </a:r>
            <a:r>
              <a:rPr dirty="0"/>
              <a:t> </a:t>
            </a:r>
            <a:r>
              <a:rPr dirty="0" err="1"/>
              <a:t>nawet</a:t>
            </a:r>
            <a:r>
              <a:rPr dirty="0"/>
              <a:t> </a:t>
            </a:r>
            <a:r>
              <a:rPr dirty="0" err="1"/>
              <a:t>neutralna</a:t>
            </a:r>
            <a:r>
              <a:rPr dirty="0"/>
              <a:t> </a:t>
            </a:r>
            <a:r>
              <a:rPr dirty="0" err="1"/>
              <a:t>wypowiedź</a:t>
            </a:r>
            <a:r>
              <a:rPr dirty="0"/>
              <a:t> </a:t>
            </a:r>
            <a:r>
              <a:rPr dirty="0" err="1"/>
              <a:t>grozi</a:t>
            </a:r>
            <a:r>
              <a:rPr dirty="0"/>
              <a:t> </a:t>
            </a:r>
            <a:r>
              <a:rPr dirty="0" err="1"/>
              <a:t>wejściem</a:t>
            </a:r>
            <a:r>
              <a:rPr dirty="0"/>
              <a:t> w </a:t>
            </a:r>
            <a:r>
              <a:rPr dirty="0" err="1"/>
              <a:t>konflikt</a:t>
            </a:r>
            <a:r>
              <a:rPr dirty="0"/>
              <a:t>, </a:t>
            </a:r>
            <a:r>
              <a:rPr dirty="0" err="1"/>
              <a:t>część</a:t>
            </a:r>
            <a:r>
              <a:rPr dirty="0"/>
              <a:t> </a:t>
            </a:r>
            <a:r>
              <a:rPr dirty="0" err="1"/>
              <a:t>osób</a:t>
            </a:r>
            <a:r>
              <a:rPr dirty="0"/>
              <a:t> </a:t>
            </a:r>
            <a:r>
              <a:rPr dirty="0" err="1"/>
              <a:t>wybiera</a:t>
            </a:r>
            <a:r>
              <a:rPr dirty="0"/>
              <a:t> </a:t>
            </a:r>
            <a:r>
              <a:rPr dirty="0" err="1"/>
              <a:t>milczenie</a:t>
            </a:r>
            <a:r>
              <a:rPr dirty="0"/>
              <a:t>. </a:t>
            </a:r>
            <a:r>
              <a:rPr dirty="0" err="1"/>
              <a:t>Wtedy</a:t>
            </a:r>
            <a:r>
              <a:rPr dirty="0"/>
              <a:t> </a:t>
            </a:r>
            <a:r>
              <a:rPr dirty="0" err="1"/>
              <a:t>widoczna</a:t>
            </a:r>
            <a:r>
              <a:rPr dirty="0"/>
              <a:t> </a:t>
            </a:r>
            <a:r>
              <a:rPr dirty="0" err="1"/>
              <a:t>przestrzeń</a:t>
            </a:r>
            <a:r>
              <a:rPr dirty="0"/>
              <a:t> </a:t>
            </a:r>
            <a:r>
              <a:rPr dirty="0" err="1"/>
              <a:t>opinii</a:t>
            </a:r>
            <a:r>
              <a:rPr dirty="0"/>
              <a:t> </a:t>
            </a:r>
            <a:r>
              <a:rPr dirty="0" err="1"/>
              <a:t>nie</a:t>
            </a:r>
            <a:r>
              <a:rPr dirty="0"/>
              <a:t> </a:t>
            </a:r>
            <a:r>
              <a:rPr dirty="0" err="1"/>
              <a:t>pokazuje</a:t>
            </a:r>
            <a:r>
              <a:rPr dirty="0"/>
              <a:t> </a:t>
            </a:r>
            <a:r>
              <a:rPr dirty="0" err="1"/>
              <a:t>rzeczywistego</a:t>
            </a:r>
            <a:r>
              <a:rPr dirty="0"/>
              <a:t> </a:t>
            </a:r>
            <a:r>
              <a:rPr dirty="0" err="1"/>
              <a:t>rozkładu</a:t>
            </a:r>
            <a:r>
              <a:rPr dirty="0"/>
              <a:t> </a:t>
            </a:r>
            <a:r>
              <a:rPr dirty="0" err="1"/>
              <a:t>ocen</a:t>
            </a:r>
            <a:r>
              <a:rPr dirty="0"/>
              <a:t>. </a:t>
            </a:r>
            <a:r>
              <a:rPr dirty="0" err="1"/>
              <a:t>Pokazuje</a:t>
            </a:r>
            <a:r>
              <a:rPr dirty="0"/>
              <a:t> </a:t>
            </a:r>
            <a:r>
              <a:rPr dirty="0" err="1"/>
              <a:t>rozkład</a:t>
            </a:r>
            <a:r>
              <a:rPr dirty="0"/>
              <a:t> </a:t>
            </a:r>
            <a:r>
              <a:rPr dirty="0" err="1"/>
              <a:t>gotowości</a:t>
            </a:r>
            <a:r>
              <a:rPr dirty="0"/>
              <a:t> do </a:t>
            </a:r>
            <a:r>
              <a:rPr dirty="0" err="1"/>
              <a:t>poniesienia</a:t>
            </a:r>
            <a:r>
              <a:rPr dirty="0"/>
              <a:t> </a:t>
            </a:r>
            <a:r>
              <a:rPr dirty="0" err="1"/>
              <a:t>kosztu</a:t>
            </a:r>
            <a:r>
              <a:rPr dirty="0"/>
              <a:t>. </a:t>
            </a:r>
            <a:r>
              <a:rPr dirty="0" err="1"/>
              <a:t>Literatura</a:t>
            </a:r>
            <a:r>
              <a:rPr dirty="0"/>
              <a:t> </a:t>
            </a:r>
            <a:r>
              <a:rPr dirty="0" err="1"/>
              <a:t>opisuje</a:t>
            </a:r>
            <a:r>
              <a:rPr dirty="0"/>
              <a:t> </a:t>
            </a:r>
            <a:r>
              <a:rPr dirty="0" err="1"/>
              <a:t>stygmat</a:t>
            </a:r>
            <a:r>
              <a:rPr dirty="0"/>
              <a:t> </a:t>
            </a:r>
            <a:r>
              <a:rPr dirty="0" err="1"/>
              <a:t>przez</a:t>
            </a:r>
            <a:r>
              <a:rPr dirty="0"/>
              <a:t> </a:t>
            </a:r>
            <a:r>
              <a:rPr dirty="0" err="1"/>
              <a:t>skojarzenie</a:t>
            </a:r>
            <a:r>
              <a:rPr dirty="0"/>
              <a:t> </a:t>
            </a:r>
            <a:r>
              <a:rPr dirty="0" err="1"/>
              <a:t>oraz</a:t>
            </a:r>
            <a:r>
              <a:rPr dirty="0"/>
              <a:t> </a:t>
            </a:r>
            <a:r>
              <a:rPr dirty="0" err="1"/>
              <a:t>spiralę</a:t>
            </a:r>
            <a:r>
              <a:rPr dirty="0"/>
              <a:t> </a:t>
            </a:r>
            <a:r>
              <a:rPr dirty="0" err="1"/>
              <a:t>milczenia</a:t>
            </a:r>
            <a:r>
              <a:rPr dirty="0"/>
              <a:t>. </a:t>
            </a:r>
            <a:r>
              <a:rPr dirty="0" err="1"/>
              <a:t>Razem</a:t>
            </a:r>
            <a:r>
              <a:rPr dirty="0"/>
              <a:t> </a:t>
            </a:r>
            <a:r>
              <a:rPr dirty="0" err="1"/>
              <a:t>pomagają</a:t>
            </a:r>
            <a:r>
              <a:rPr dirty="0"/>
              <a:t> </a:t>
            </a:r>
            <a:r>
              <a:rPr dirty="0" err="1"/>
              <a:t>zrozumieć</a:t>
            </a:r>
            <a:r>
              <a:rPr dirty="0"/>
              <a:t>, </a:t>
            </a:r>
            <a:r>
              <a:rPr dirty="0" err="1"/>
              <a:t>dlaczego</a:t>
            </a:r>
            <a:r>
              <a:rPr dirty="0"/>
              <a:t> </a:t>
            </a:r>
            <a:r>
              <a:rPr dirty="0" err="1"/>
              <a:t>jedna</a:t>
            </a:r>
            <a:r>
              <a:rPr dirty="0"/>
              <a:t> </a:t>
            </a:r>
            <a:r>
              <a:rPr dirty="0" err="1"/>
              <a:t>narracja</a:t>
            </a:r>
            <a:r>
              <a:rPr dirty="0"/>
              <a:t> </a:t>
            </a:r>
            <a:r>
              <a:rPr dirty="0" err="1"/>
              <a:t>może</a:t>
            </a:r>
            <a:r>
              <a:rPr dirty="0"/>
              <a:t> </a:t>
            </a:r>
            <a:r>
              <a:rPr dirty="0" err="1"/>
              <a:t>wyglądać</a:t>
            </a:r>
            <a:r>
              <a:rPr dirty="0"/>
              <a:t> </a:t>
            </a:r>
            <a:r>
              <a:rPr dirty="0" err="1"/>
              <a:t>na</a:t>
            </a:r>
            <a:r>
              <a:rPr dirty="0"/>
              <a:t> </a:t>
            </a:r>
            <a:r>
              <a:rPr dirty="0" err="1"/>
              <a:t>powszechną</a:t>
            </a:r>
            <a:r>
              <a:rPr dirty="0"/>
              <a:t>, </a:t>
            </a:r>
            <a:r>
              <a:rPr dirty="0" err="1"/>
              <a:t>mimo</a:t>
            </a:r>
            <a:r>
              <a:rPr dirty="0"/>
              <a:t> </a:t>
            </a:r>
            <a:r>
              <a:rPr dirty="0" err="1"/>
              <a:t>że</a:t>
            </a:r>
            <a:r>
              <a:rPr dirty="0"/>
              <a:t> </a:t>
            </a:r>
            <a:r>
              <a:rPr dirty="0" err="1"/>
              <a:t>część</a:t>
            </a:r>
            <a:r>
              <a:rPr dirty="0"/>
              <a:t> </a:t>
            </a:r>
            <a:r>
              <a:rPr dirty="0" err="1"/>
              <a:t>osób</a:t>
            </a:r>
            <a:r>
              <a:rPr dirty="0"/>
              <a:t> po </a:t>
            </a:r>
            <a:r>
              <a:rPr dirty="0" err="1"/>
              <a:t>prostu</a:t>
            </a:r>
            <a:r>
              <a:rPr dirty="0"/>
              <a:t> </a:t>
            </a:r>
            <a:r>
              <a:rPr dirty="0" err="1"/>
              <a:t>nie</a:t>
            </a:r>
            <a:r>
              <a:rPr dirty="0"/>
              <a:t> </a:t>
            </a:r>
            <a:r>
              <a:rPr dirty="0" err="1"/>
              <a:t>chce</a:t>
            </a:r>
            <a:r>
              <a:rPr dirty="0"/>
              <a:t> </a:t>
            </a:r>
            <a:r>
              <a:rPr dirty="0" err="1"/>
              <a:t>publicznie</a:t>
            </a:r>
            <a:r>
              <a:rPr dirty="0"/>
              <a:t> </a:t>
            </a:r>
            <a:r>
              <a:rPr dirty="0" err="1"/>
              <a:t>uczestniczyć</a:t>
            </a:r>
            <a:r>
              <a:rPr dirty="0"/>
              <a:t> w </a:t>
            </a:r>
            <a:r>
              <a:rPr dirty="0" err="1"/>
              <a:t>sporze</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a:p>
            <a:r>
              <a:rPr dirty="0"/>
              <a:t>- Kulik et al. (2008). Stigma by association. https://doi.org/10.5465/amr.2008.27752765</a:t>
            </a:r>
          </a:p>
          <a:p>
            <a:r>
              <a:rPr dirty="0"/>
              <a:t>- Matthes et al. (2018). The spiral of silence revisited. https://doi.org/10.1177/0093650217745429</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Ten </a:t>
            </a:r>
            <a:r>
              <a:rPr dirty="0" err="1"/>
              <a:t>mechanizm</a:t>
            </a:r>
            <a:r>
              <a:rPr dirty="0"/>
              <a:t> </a:t>
            </a:r>
            <a:r>
              <a:rPr dirty="0" err="1"/>
              <a:t>nazywam</a:t>
            </a:r>
            <a:r>
              <a:rPr dirty="0"/>
              <a:t> </a:t>
            </a:r>
            <a:r>
              <a:rPr dirty="0" err="1"/>
              <a:t>roboczo</a:t>
            </a:r>
            <a:r>
              <a:rPr dirty="0"/>
              <a:t> </a:t>
            </a:r>
            <a:r>
              <a:rPr dirty="0" err="1"/>
              <a:t>praniem</a:t>
            </a:r>
            <a:r>
              <a:rPr dirty="0"/>
              <a:t> </a:t>
            </a:r>
            <a:r>
              <a:rPr dirty="0" err="1"/>
              <a:t>pochodzenia</a:t>
            </a:r>
            <a:r>
              <a:rPr dirty="0"/>
              <a:t> </a:t>
            </a:r>
            <a:r>
              <a:rPr dirty="0" err="1"/>
              <a:t>narracji</a:t>
            </a:r>
            <a:r>
              <a:rPr dirty="0"/>
              <a:t>. Nie </a:t>
            </a:r>
            <a:r>
              <a:rPr dirty="0" err="1"/>
              <a:t>oznacza</a:t>
            </a:r>
            <a:r>
              <a:rPr dirty="0"/>
              <a:t> to, </a:t>
            </a:r>
            <a:r>
              <a:rPr dirty="0" err="1"/>
              <a:t>że</a:t>
            </a:r>
            <a:r>
              <a:rPr dirty="0"/>
              <a:t> </a:t>
            </a:r>
            <a:r>
              <a:rPr dirty="0" err="1"/>
              <a:t>artykuł</a:t>
            </a:r>
            <a:r>
              <a:rPr dirty="0"/>
              <a:t> jest </a:t>
            </a:r>
            <a:r>
              <a:rPr dirty="0" err="1"/>
              <a:t>fałszywy</a:t>
            </a:r>
            <a:r>
              <a:rPr dirty="0"/>
              <a:t> ani </a:t>
            </a:r>
            <a:r>
              <a:rPr dirty="0" err="1"/>
              <a:t>że</a:t>
            </a:r>
            <a:r>
              <a:rPr dirty="0"/>
              <a:t> </a:t>
            </a:r>
            <a:r>
              <a:rPr dirty="0" err="1"/>
              <a:t>jego</a:t>
            </a:r>
            <a:r>
              <a:rPr dirty="0"/>
              <a:t> </a:t>
            </a:r>
            <a:r>
              <a:rPr dirty="0" err="1"/>
              <a:t>autor</a:t>
            </a:r>
            <a:r>
              <a:rPr dirty="0"/>
              <a:t> </a:t>
            </a:r>
            <a:r>
              <a:rPr dirty="0" err="1"/>
              <a:t>świadomie</a:t>
            </a:r>
            <a:r>
              <a:rPr dirty="0"/>
              <a:t> </a:t>
            </a:r>
            <a:r>
              <a:rPr dirty="0" err="1"/>
              <a:t>uczestniczy</a:t>
            </a:r>
            <a:r>
              <a:rPr dirty="0"/>
              <a:t> w </a:t>
            </a:r>
            <a:r>
              <a:rPr dirty="0" err="1"/>
              <a:t>kampanii</a:t>
            </a:r>
            <a:r>
              <a:rPr dirty="0"/>
              <a:t>. </a:t>
            </a:r>
            <a:r>
              <a:rPr dirty="0" err="1"/>
              <a:t>Chodzi</a:t>
            </a:r>
            <a:r>
              <a:rPr dirty="0"/>
              <a:t> o </a:t>
            </a:r>
            <a:r>
              <a:rPr dirty="0" err="1"/>
              <a:t>proweniencję</a:t>
            </a:r>
            <a:r>
              <a:rPr dirty="0"/>
              <a:t> </a:t>
            </a:r>
            <a:r>
              <a:rPr dirty="0" err="1"/>
              <a:t>źródeł</a:t>
            </a:r>
            <a:r>
              <a:rPr dirty="0"/>
              <a:t>. </a:t>
            </a:r>
            <a:r>
              <a:rPr dirty="0" err="1"/>
              <a:t>Publikacja</a:t>
            </a:r>
            <a:r>
              <a:rPr dirty="0"/>
              <a:t> </a:t>
            </a:r>
            <a:r>
              <a:rPr dirty="0" err="1"/>
              <a:t>może</a:t>
            </a:r>
            <a:r>
              <a:rPr dirty="0"/>
              <a:t> </a:t>
            </a:r>
            <a:r>
              <a:rPr dirty="0" err="1"/>
              <a:t>korzystać</a:t>
            </a:r>
            <a:r>
              <a:rPr dirty="0"/>
              <a:t> z </a:t>
            </a:r>
            <a:r>
              <a:rPr dirty="0" err="1"/>
              <a:t>relacji</a:t>
            </a:r>
            <a:r>
              <a:rPr dirty="0"/>
              <a:t> </a:t>
            </a:r>
            <a:r>
              <a:rPr dirty="0" err="1"/>
              <a:t>osób</a:t>
            </a:r>
            <a:r>
              <a:rPr dirty="0"/>
              <a:t> </a:t>
            </a:r>
            <a:r>
              <a:rPr dirty="0" err="1"/>
              <a:t>związanych</a:t>
            </a:r>
            <a:r>
              <a:rPr dirty="0"/>
              <a:t> z </a:t>
            </a:r>
            <a:r>
              <a:rPr dirty="0" err="1"/>
              <a:t>określoną</a:t>
            </a:r>
            <a:r>
              <a:rPr dirty="0"/>
              <a:t> </a:t>
            </a:r>
            <a:r>
              <a:rPr dirty="0" err="1"/>
              <a:t>społecznością</a:t>
            </a:r>
            <a:r>
              <a:rPr dirty="0"/>
              <a:t>. </a:t>
            </a:r>
            <a:r>
              <a:rPr dirty="0" err="1"/>
              <a:t>Następnie</a:t>
            </a:r>
            <a:r>
              <a:rPr dirty="0"/>
              <a:t> ta </a:t>
            </a:r>
            <a:r>
              <a:rPr dirty="0" err="1"/>
              <a:t>sama</a:t>
            </a:r>
            <a:r>
              <a:rPr dirty="0"/>
              <a:t> </a:t>
            </a:r>
            <a:r>
              <a:rPr dirty="0" err="1"/>
              <a:t>społeczność</a:t>
            </a:r>
            <a:r>
              <a:rPr dirty="0"/>
              <a:t> </a:t>
            </a:r>
            <a:r>
              <a:rPr dirty="0" err="1"/>
              <a:t>przywołuje</a:t>
            </a:r>
            <a:r>
              <a:rPr dirty="0"/>
              <a:t> </a:t>
            </a:r>
            <a:r>
              <a:rPr dirty="0" err="1"/>
              <a:t>publikację</a:t>
            </a:r>
            <a:r>
              <a:rPr dirty="0"/>
              <a:t> </a:t>
            </a:r>
            <a:r>
              <a:rPr dirty="0" err="1"/>
              <a:t>jako</a:t>
            </a:r>
            <a:r>
              <a:rPr dirty="0"/>
              <a:t> </a:t>
            </a:r>
            <a:r>
              <a:rPr dirty="0" err="1"/>
              <a:t>niezależne</a:t>
            </a:r>
            <a:r>
              <a:rPr dirty="0"/>
              <a:t> </a:t>
            </a:r>
            <a:r>
              <a:rPr dirty="0" err="1"/>
              <a:t>potwierdzenie</a:t>
            </a:r>
            <a:r>
              <a:rPr dirty="0"/>
              <a:t> </a:t>
            </a:r>
            <a:r>
              <a:rPr dirty="0" err="1"/>
              <a:t>własnych</a:t>
            </a:r>
            <a:r>
              <a:rPr dirty="0"/>
              <a:t> </a:t>
            </a:r>
            <a:r>
              <a:rPr dirty="0" err="1"/>
              <a:t>wcześniejszych</a:t>
            </a:r>
            <a:r>
              <a:rPr dirty="0"/>
              <a:t> </a:t>
            </a:r>
            <a:r>
              <a:rPr dirty="0" err="1"/>
              <a:t>twierdzeń</a:t>
            </a:r>
            <a:r>
              <a:rPr dirty="0"/>
              <a:t>. </a:t>
            </a:r>
            <a:r>
              <a:rPr dirty="0" err="1"/>
              <a:t>Organizator</a:t>
            </a:r>
            <a:r>
              <a:rPr dirty="0"/>
              <a:t> </a:t>
            </a:r>
            <a:r>
              <a:rPr dirty="0" err="1"/>
              <a:t>widzi</a:t>
            </a:r>
            <a:r>
              <a:rPr dirty="0"/>
              <a:t> Discord, </a:t>
            </a:r>
            <a:r>
              <a:rPr dirty="0" err="1"/>
              <a:t>komentarze</a:t>
            </a:r>
            <a:r>
              <a:rPr dirty="0"/>
              <a:t>, </a:t>
            </a:r>
            <a:r>
              <a:rPr dirty="0" err="1"/>
              <a:t>artykuł</a:t>
            </a:r>
            <a:r>
              <a:rPr dirty="0"/>
              <a:t> </a:t>
            </a:r>
            <a:r>
              <a:rPr dirty="0" err="1"/>
              <a:t>i</a:t>
            </a:r>
            <a:r>
              <a:rPr dirty="0"/>
              <a:t> </a:t>
            </a:r>
            <a:r>
              <a:rPr dirty="0" err="1"/>
              <a:t>prywatne</a:t>
            </a:r>
            <a:r>
              <a:rPr dirty="0"/>
              <a:t> </a:t>
            </a:r>
            <a:r>
              <a:rPr dirty="0" err="1"/>
              <a:t>wiadomości</a:t>
            </a:r>
            <a:r>
              <a:rPr dirty="0"/>
              <a:t>. </a:t>
            </a:r>
            <a:r>
              <a:rPr dirty="0" err="1"/>
              <a:t>Może</a:t>
            </a:r>
            <a:r>
              <a:rPr dirty="0"/>
              <a:t> </a:t>
            </a:r>
            <a:r>
              <a:rPr dirty="0" err="1"/>
              <a:t>uznać</a:t>
            </a:r>
            <a:r>
              <a:rPr dirty="0"/>
              <a:t> je za </a:t>
            </a:r>
            <a:r>
              <a:rPr dirty="0" err="1"/>
              <a:t>kilka</a:t>
            </a:r>
            <a:r>
              <a:rPr dirty="0"/>
              <a:t> </a:t>
            </a:r>
            <a:r>
              <a:rPr dirty="0" err="1"/>
              <a:t>niezależnych</a:t>
            </a:r>
            <a:r>
              <a:rPr dirty="0"/>
              <a:t> </a:t>
            </a:r>
            <a:r>
              <a:rPr dirty="0" err="1"/>
              <a:t>sygnałów</a:t>
            </a:r>
            <a:r>
              <a:rPr dirty="0"/>
              <a:t>, </a:t>
            </a:r>
            <a:r>
              <a:rPr dirty="0" err="1"/>
              <a:t>choć</a:t>
            </a:r>
            <a:r>
              <a:rPr dirty="0"/>
              <a:t> </a:t>
            </a:r>
            <a:r>
              <a:rPr dirty="0" err="1"/>
              <a:t>część</a:t>
            </a:r>
            <a:r>
              <a:rPr dirty="0"/>
              <a:t> ma </a:t>
            </a:r>
            <a:r>
              <a:rPr dirty="0" err="1"/>
              <a:t>wspólne</a:t>
            </a:r>
            <a:r>
              <a:rPr dirty="0"/>
              <a:t> </a:t>
            </a:r>
            <a:r>
              <a:rPr dirty="0" err="1"/>
              <a:t>źródło</a:t>
            </a:r>
            <a:r>
              <a:rPr dirty="0"/>
              <a:t>. W </a:t>
            </a:r>
            <a:r>
              <a:rPr dirty="0" err="1"/>
              <a:t>cyberbezpieczeństwie</a:t>
            </a:r>
            <a:r>
              <a:rPr dirty="0"/>
              <a:t> </a:t>
            </a:r>
            <a:r>
              <a:rPr dirty="0" err="1"/>
              <a:t>liczba</a:t>
            </a:r>
            <a:r>
              <a:rPr dirty="0"/>
              <a:t> </a:t>
            </a:r>
            <a:r>
              <a:rPr dirty="0" err="1"/>
              <a:t>feedów</a:t>
            </a:r>
            <a:r>
              <a:rPr dirty="0"/>
              <a:t> </a:t>
            </a:r>
            <a:r>
              <a:rPr dirty="0" err="1"/>
              <a:t>zagrożeń</a:t>
            </a:r>
            <a:r>
              <a:rPr dirty="0"/>
              <a:t> </a:t>
            </a:r>
            <a:r>
              <a:rPr dirty="0" err="1"/>
              <a:t>nie</a:t>
            </a:r>
            <a:r>
              <a:rPr dirty="0"/>
              <a:t> jest </a:t>
            </a:r>
            <a:r>
              <a:rPr dirty="0" err="1"/>
              <a:t>równa</a:t>
            </a:r>
            <a:r>
              <a:rPr dirty="0"/>
              <a:t> </a:t>
            </a:r>
            <a:r>
              <a:rPr dirty="0" err="1"/>
              <a:t>liczbie</a:t>
            </a:r>
            <a:r>
              <a:rPr dirty="0"/>
              <a:t> </a:t>
            </a:r>
            <a:r>
              <a:rPr dirty="0" err="1"/>
              <a:t>niezależnych</a:t>
            </a:r>
            <a:r>
              <a:rPr dirty="0"/>
              <a:t> </a:t>
            </a:r>
            <a:r>
              <a:rPr dirty="0" err="1"/>
              <a:t>obserwacji</a:t>
            </a:r>
            <a:r>
              <a:rPr dirty="0"/>
              <a:t>. </a:t>
            </a:r>
            <a:r>
              <a:rPr dirty="0" err="1"/>
              <a:t>Trzeba</a:t>
            </a:r>
            <a:r>
              <a:rPr dirty="0"/>
              <a:t> </a:t>
            </a:r>
            <a:r>
              <a:rPr dirty="0" err="1"/>
              <a:t>sprawdzić</a:t>
            </a:r>
            <a:r>
              <a:rPr dirty="0"/>
              <a:t> </a:t>
            </a:r>
            <a:r>
              <a:rPr dirty="0" err="1"/>
              <a:t>pochodzenie</a:t>
            </a:r>
            <a:r>
              <a:rPr dirty="0"/>
              <a:t>, </a:t>
            </a:r>
            <a:r>
              <a:rPr dirty="0" err="1"/>
              <a:t>zależności</a:t>
            </a:r>
            <a:r>
              <a:rPr dirty="0"/>
              <a:t> </a:t>
            </a:r>
            <a:r>
              <a:rPr dirty="0" err="1"/>
              <a:t>i</a:t>
            </a:r>
            <a:r>
              <a:rPr dirty="0"/>
              <a:t> </a:t>
            </a:r>
            <a:r>
              <a:rPr dirty="0" err="1"/>
              <a:t>jakość</a:t>
            </a:r>
            <a:r>
              <a:rPr dirty="0"/>
              <a:t> </a:t>
            </a:r>
            <a:r>
              <a:rPr dirty="0" err="1"/>
              <a:t>materiału</a:t>
            </a:r>
            <a:r>
              <a:rPr dirty="0"/>
              <a:t>. Ta </a:t>
            </a:r>
            <a:r>
              <a:rPr dirty="0" err="1"/>
              <a:t>sama</a:t>
            </a:r>
            <a:r>
              <a:rPr dirty="0"/>
              <a:t> </a:t>
            </a:r>
            <a:r>
              <a:rPr dirty="0" err="1"/>
              <a:t>zasada</a:t>
            </a:r>
            <a:r>
              <a:rPr dirty="0"/>
              <a:t> </a:t>
            </a:r>
            <a:r>
              <a:rPr dirty="0" err="1"/>
              <a:t>powinna</a:t>
            </a:r>
            <a:r>
              <a:rPr dirty="0"/>
              <a:t> </a:t>
            </a:r>
            <a:r>
              <a:rPr dirty="0" err="1"/>
              <a:t>obowiązywać</a:t>
            </a:r>
            <a:r>
              <a:rPr dirty="0"/>
              <a:t> </a:t>
            </a:r>
            <a:r>
              <a:rPr dirty="0" err="1"/>
              <a:t>przy</a:t>
            </a:r>
            <a:r>
              <a:rPr dirty="0"/>
              <a:t> </a:t>
            </a:r>
            <a:r>
              <a:rPr dirty="0" err="1"/>
              <a:t>decyzjach</a:t>
            </a:r>
            <a:r>
              <a:rPr dirty="0"/>
              <a:t> </a:t>
            </a:r>
            <a:r>
              <a:rPr dirty="0" err="1"/>
              <a:t>reputacyjnych</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 </a:t>
            </a:r>
            <a:r>
              <a:rPr dirty="0" err="1"/>
              <a:t>cyberbezpieczeństwie</a:t>
            </a:r>
            <a:r>
              <a:rPr dirty="0"/>
              <a:t> persistence </a:t>
            </a:r>
            <a:r>
              <a:rPr dirty="0" err="1"/>
              <a:t>oznacza</a:t>
            </a:r>
            <a:r>
              <a:rPr dirty="0"/>
              <a:t> </a:t>
            </a:r>
            <a:r>
              <a:rPr dirty="0" err="1"/>
              <a:t>zdolność</a:t>
            </a:r>
            <a:r>
              <a:rPr dirty="0"/>
              <a:t> </a:t>
            </a:r>
            <a:r>
              <a:rPr dirty="0" err="1"/>
              <a:t>utrzymania</a:t>
            </a:r>
            <a:r>
              <a:rPr dirty="0"/>
              <a:t> </a:t>
            </a:r>
            <a:r>
              <a:rPr dirty="0" err="1"/>
              <a:t>obecności</a:t>
            </a:r>
            <a:r>
              <a:rPr dirty="0"/>
              <a:t> </a:t>
            </a:r>
            <a:r>
              <a:rPr dirty="0" err="1"/>
              <a:t>mimo</a:t>
            </a:r>
            <a:r>
              <a:rPr dirty="0"/>
              <a:t> </a:t>
            </a:r>
            <a:r>
              <a:rPr dirty="0" err="1"/>
              <a:t>prób</a:t>
            </a:r>
            <a:r>
              <a:rPr dirty="0"/>
              <a:t> </a:t>
            </a:r>
            <a:r>
              <a:rPr dirty="0" err="1"/>
              <a:t>usunięcia</a:t>
            </a:r>
            <a:r>
              <a:rPr dirty="0"/>
              <a:t> </a:t>
            </a:r>
            <a:r>
              <a:rPr dirty="0" err="1"/>
              <a:t>zagrożenia</a:t>
            </a:r>
            <a:r>
              <a:rPr dirty="0"/>
              <a:t>. W </a:t>
            </a:r>
            <a:r>
              <a:rPr dirty="0" err="1"/>
              <a:t>reputacji</a:t>
            </a:r>
            <a:r>
              <a:rPr dirty="0"/>
              <a:t> </a:t>
            </a:r>
            <a:r>
              <a:rPr dirty="0" err="1"/>
              <a:t>podobną</a:t>
            </a:r>
            <a:r>
              <a:rPr dirty="0"/>
              <a:t> </a:t>
            </a:r>
            <a:r>
              <a:rPr dirty="0" err="1"/>
              <a:t>funkcję</a:t>
            </a:r>
            <a:r>
              <a:rPr dirty="0"/>
              <a:t> </a:t>
            </a:r>
            <a:r>
              <a:rPr dirty="0" err="1"/>
              <a:t>pełnią</a:t>
            </a:r>
            <a:r>
              <a:rPr dirty="0"/>
              <a:t> </a:t>
            </a:r>
            <a:r>
              <a:rPr dirty="0" err="1"/>
              <a:t>wyniki</a:t>
            </a:r>
            <a:r>
              <a:rPr dirty="0"/>
              <a:t> </a:t>
            </a:r>
            <a:r>
              <a:rPr dirty="0" err="1"/>
              <a:t>wyszukiwania</a:t>
            </a:r>
            <a:r>
              <a:rPr dirty="0"/>
              <a:t>, </a:t>
            </a:r>
            <a:r>
              <a:rPr dirty="0" err="1"/>
              <a:t>tagi</a:t>
            </a:r>
            <a:r>
              <a:rPr dirty="0"/>
              <a:t>, </a:t>
            </a:r>
            <a:r>
              <a:rPr dirty="0" err="1"/>
              <a:t>screeny</a:t>
            </a:r>
            <a:r>
              <a:rPr dirty="0"/>
              <a:t> </a:t>
            </a:r>
            <a:r>
              <a:rPr dirty="0" err="1"/>
              <a:t>i</a:t>
            </a:r>
            <a:r>
              <a:rPr dirty="0"/>
              <a:t> </a:t>
            </a:r>
            <a:r>
              <a:rPr dirty="0" err="1"/>
              <a:t>ponowne</a:t>
            </a:r>
            <a:r>
              <a:rPr dirty="0"/>
              <a:t> </a:t>
            </a:r>
            <a:r>
              <a:rPr dirty="0" err="1"/>
              <a:t>publikowanie</a:t>
            </a:r>
            <a:r>
              <a:rPr dirty="0"/>
              <a:t> </a:t>
            </a:r>
            <a:r>
              <a:rPr dirty="0" err="1"/>
              <a:t>przy</a:t>
            </a:r>
            <a:r>
              <a:rPr dirty="0"/>
              <a:t> </a:t>
            </a:r>
            <a:r>
              <a:rPr dirty="0" err="1"/>
              <a:t>kolejnych</a:t>
            </a:r>
            <a:r>
              <a:rPr dirty="0"/>
              <a:t> </a:t>
            </a:r>
            <a:r>
              <a:rPr dirty="0" err="1"/>
              <a:t>projektach</a:t>
            </a:r>
            <a:r>
              <a:rPr dirty="0"/>
              <a:t>. </a:t>
            </a:r>
            <a:r>
              <a:rPr dirty="0" err="1"/>
              <a:t>Psychologia</a:t>
            </a:r>
            <a:r>
              <a:rPr dirty="0"/>
              <a:t> </a:t>
            </a:r>
            <a:r>
              <a:rPr dirty="0" err="1"/>
              <a:t>efektu</a:t>
            </a:r>
            <a:r>
              <a:rPr dirty="0"/>
              <a:t> </a:t>
            </a:r>
            <a:r>
              <a:rPr dirty="0" err="1"/>
              <a:t>prawdy</a:t>
            </a:r>
            <a:r>
              <a:rPr lang="pl-PL" dirty="0"/>
              <a:t> opisane </a:t>
            </a:r>
            <a:r>
              <a:rPr lang="pl-PL" dirty="0" err="1"/>
              <a:t>prez</a:t>
            </a:r>
            <a:r>
              <a:rPr lang="pl-PL" dirty="0"/>
              <a:t> </a:t>
            </a:r>
            <a:r>
              <a:rPr lang="pl-PL" dirty="0" err="1"/>
              <a:t>Fazio</a:t>
            </a:r>
            <a:r>
              <a:rPr dirty="0"/>
              <a:t> </a:t>
            </a:r>
            <a:r>
              <a:rPr dirty="0" err="1"/>
              <a:t>pokazuje</a:t>
            </a:r>
            <a:r>
              <a:rPr dirty="0"/>
              <a:t>, </a:t>
            </a:r>
            <a:r>
              <a:rPr dirty="0" err="1"/>
              <a:t>że</a:t>
            </a:r>
            <a:r>
              <a:rPr dirty="0"/>
              <a:t> </a:t>
            </a:r>
            <a:r>
              <a:rPr dirty="0" err="1"/>
              <a:t>powtórzenie</a:t>
            </a:r>
            <a:r>
              <a:rPr dirty="0"/>
              <a:t> </a:t>
            </a:r>
            <a:r>
              <a:rPr dirty="0" err="1"/>
              <a:t>zwiększa</a:t>
            </a:r>
            <a:r>
              <a:rPr dirty="0"/>
              <a:t> </a:t>
            </a:r>
            <a:r>
              <a:rPr dirty="0" err="1"/>
              <a:t>znajomość</a:t>
            </a:r>
            <a:r>
              <a:rPr dirty="0"/>
              <a:t> </a:t>
            </a:r>
            <a:r>
              <a:rPr dirty="0" err="1"/>
              <a:t>komunikatu</a:t>
            </a:r>
            <a:r>
              <a:rPr dirty="0"/>
              <a:t>, a </a:t>
            </a:r>
            <a:r>
              <a:rPr dirty="0" err="1"/>
              <a:t>znajomość</a:t>
            </a:r>
            <a:r>
              <a:rPr dirty="0"/>
              <a:t> </a:t>
            </a:r>
            <a:r>
              <a:rPr dirty="0" err="1"/>
              <a:t>może</a:t>
            </a:r>
            <a:r>
              <a:rPr dirty="0"/>
              <a:t> </a:t>
            </a:r>
            <a:r>
              <a:rPr dirty="0" err="1"/>
              <a:t>być</a:t>
            </a:r>
            <a:r>
              <a:rPr dirty="0"/>
              <a:t> </a:t>
            </a:r>
            <a:r>
              <a:rPr dirty="0" err="1"/>
              <a:t>mylona</a:t>
            </a:r>
            <a:r>
              <a:rPr dirty="0"/>
              <a:t> z </a:t>
            </a:r>
            <a:r>
              <a:rPr dirty="0" err="1"/>
              <a:t>wiarygodnością</a:t>
            </a:r>
            <a:r>
              <a:rPr dirty="0"/>
              <a:t>. </a:t>
            </a:r>
            <a:r>
              <a:rPr dirty="0" err="1"/>
              <a:t>Badania</a:t>
            </a:r>
            <a:r>
              <a:rPr dirty="0"/>
              <a:t> </a:t>
            </a:r>
            <a:r>
              <a:rPr dirty="0" err="1"/>
              <a:t>nad</a:t>
            </a:r>
            <a:r>
              <a:rPr dirty="0"/>
              <a:t> </a:t>
            </a:r>
            <a:r>
              <a:rPr dirty="0" err="1"/>
              <a:t>korektą</a:t>
            </a:r>
            <a:r>
              <a:rPr dirty="0"/>
              <a:t> </a:t>
            </a:r>
            <a:r>
              <a:rPr dirty="0" err="1"/>
              <a:t>informacji</a:t>
            </a:r>
            <a:r>
              <a:rPr dirty="0"/>
              <a:t> </a:t>
            </a:r>
            <a:r>
              <a:rPr dirty="0" err="1"/>
              <a:t>pokazują</a:t>
            </a:r>
            <a:r>
              <a:rPr dirty="0"/>
              <a:t> </a:t>
            </a:r>
            <a:r>
              <a:rPr dirty="0" err="1"/>
              <a:t>natomiast</a:t>
            </a:r>
            <a:r>
              <a:rPr dirty="0"/>
              <a:t>, </a:t>
            </a:r>
            <a:r>
              <a:rPr dirty="0" err="1"/>
              <a:t>że</a:t>
            </a:r>
            <a:r>
              <a:rPr dirty="0"/>
              <a:t> </a:t>
            </a:r>
            <a:r>
              <a:rPr dirty="0" err="1"/>
              <a:t>samo</a:t>
            </a:r>
            <a:r>
              <a:rPr dirty="0"/>
              <a:t> </a:t>
            </a:r>
            <a:r>
              <a:rPr dirty="0" err="1"/>
              <a:t>sprostowanie</a:t>
            </a:r>
            <a:r>
              <a:rPr dirty="0"/>
              <a:t> </a:t>
            </a:r>
            <a:r>
              <a:rPr dirty="0" err="1"/>
              <a:t>nie</a:t>
            </a:r>
            <a:r>
              <a:rPr dirty="0"/>
              <a:t> </a:t>
            </a:r>
            <a:r>
              <a:rPr dirty="0" err="1"/>
              <a:t>zawsze</a:t>
            </a:r>
            <a:r>
              <a:rPr dirty="0"/>
              <a:t> </a:t>
            </a:r>
            <a:r>
              <a:rPr dirty="0" err="1"/>
              <a:t>usuwa</a:t>
            </a:r>
            <a:r>
              <a:rPr dirty="0"/>
              <a:t> </a:t>
            </a:r>
            <a:r>
              <a:rPr dirty="0" err="1"/>
              <a:t>wpływ</a:t>
            </a:r>
            <a:r>
              <a:rPr dirty="0"/>
              <a:t> </a:t>
            </a:r>
            <a:r>
              <a:rPr dirty="0" err="1"/>
              <a:t>wcześniejszego</a:t>
            </a:r>
            <a:r>
              <a:rPr dirty="0"/>
              <a:t> </a:t>
            </a:r>
            <a:r>
              <a:rPr dirty="0" err="1"/>
              <a:t>twierdzenia</a:t>
            </a:r>
            <a:r>
              <a:rPr dirty="0"/>
              <a:t>. W </a:t>
            </a:r>
            <a:r>
              <a:rPr dirty="0" err="1"/>
              <a:t>praktyce</a:t>
            </a:r>
            <a:r>
              <a:rPr dirty="0"/>
              <a:t> </a:t>
            </a:r>
            <a:r>
              <a:rPr dirty="0" err="1"/>
              <a:t>istnieje</a:t>
            </a:r>
            <a:r>
              <a:rPr dirty="0"/>
              <a:t> </a:t>
            </a:r>
            <a:r>
              <a:rPr dirty="0" err="1"/>
              <a:t>asymetria</a:t>
            </a:r>
            <a:r>
              <a:rPr dirty="0"/>
              <a:t>. </a:t>
            </a:r>
            <a:r>
              <a:rPr dirty="0" err="1"/>
              <a:t>Zarzut</a:t>
            </a:r>
            <a:r>
              <a:rPr dirty="0"/>
              <a:t> jest </a:t>
            </a:r>
            <a:r>
              <a:rPr dirty="0" err="1"/>
              <a:t>krótki</a:t>
            </a:r>
            <a:r>
              <a:rPr dirty="0"/>
              <a:t>, </a:t>
            </a:r>
            <a:r>
              <a:rPr dirty="0" err="1"/>
              <a:t>emocjonalny</a:t>
            </a:r>
            <a:r>
              <a:rPr dirty="0"/>
              <a:t> </a:t>
            </a:r>
            <a:r>
              <a:rPr dirty="0" err="1"/>
              <a:t>i</a:t>
            </a:r>
            <a:r>
              <a:rPr dirty="0"/>
              <a:t> </a:t>
            </a:r>
            <a:r>
              <a:rPr dirty="0" err="1"/>
              <a:t>łatwy</a:t>
            </a:r>
            <a:r>
              <a:rPr dirty="0"/>
              <a:t> do </a:t>
            </a:r>
            <a:r>
              <a:rPr dirty="0" err="1"/>
              <a:t>przekazania</a:t>
            </a:r>
            <a:r>
              <a:rPr dirty="0"/>
              <a:t>. </a:t>
            </a:r>
            <a:r>
              <a:rPr dirty="0" err="1"/>
              <a:t>Odpowiedź</a:t>
            </a:r>
            <a:r>
              <a:rPr dirty="0"/>
              <a:t> jest </a:t>
            </a:r>
            <a:r>
              <a:rPr dirty="0" err="1"/>
              <a:t>długa</a:t>
            </a:r>
            <a:r>
              <a:rPr dirty="0"/>
              <a:t>, </a:t>
            </a:r>
            <a:r>
              <a:rPr dirty="0" err="1"/>
              <a:t>zawiera</a:t>
            </a:r>
            <a:r>
              <a:rPr dirty="0"/>
              <a:t> </a:t>
            </a:r>
            <a:r>
              <a:rPr dirty="0" err="1"/>
              <a:t>warunki</a:t>
            </a:r>
            <a:r>
              <a:rPr dirty="0"/>
              <a:t> </a:t>
            </a:r>
            <a:r>
              <a:rPr dirty="0" err="1"/>
              <a:t>i</a:t>
            </a:r>
            <a:r>
              <a:rPr dirty="0"/>
              <a:t> </a:t>
            </a:r>
            <a:r>
              <a:rPr dirty="0" err="1"/>
              <a:t>dokumenty</a:t>
            </a:r>
            <a:r>
              <a:rPr dirty="0"/>
              <a:t>. Nawet </a:t>
            </a:r>
            <a:r>
              <a:rPr dirty="0" err="1"/>
              <a:t>prawidłowa</a:t>
            </a:r>
            <a:r>
              <a:rPr dirty="0"/>
              <a:t> </a:t>
            </a:r>
            <a:r>
              <a:rPr dirty="0" err="1"/>
              <a:t>korekta</a:t>
            </a:r>
            <a:r>
              <a:rPr dirty="0"/>
              <a:t> </a:t>
            </a:r>
            <a:r>
              <a:rPr dirty="0" err="1"/>
              <a:t>może</a:t>
            </a:r>
            <a:r>
              <a:rPr dirty="0"/>
              <a:t> </a:t>
            </a:r>
            <a:r>
              <a:rPr dirty="0" err="1"/>
              <a:t>mieć</a:t>
            </a:r>
            <a:r>
              <a:rPr dirty="0"/>
              <a:t> </a:t>
            </a:r>
            <a:r>
              <a:rPr dirty="0" err="1"/>
              <a:t>znacznie</a:t>
            </a:r>
            <a:r>
              <a:rPr dirty="0"/>
              <a:t> </a:t>
            </a:r>
            <a:r>
              <a:rPr dirty="0" err="1"/>
              <a:t>mniejszy</a:t>
            </a:r>
            <a:r>
              <a:rPr dirty="0"/>
              <a:t> </a:t>
            </a:r>
            <a:r>
              <a:rPr dirty="0" err="1"/>
              <a:t>zasięg</a:t>
            </a:r>
            <a:r>
              <a:rPr dirty="0"/>
              <a:t>. Nie </a:t>
            </a:r>
            <a:r>
              <a:rPr dirty="0" err="1"/>
              <a:t>oznacza</a:t>
            </a:r>
            <a:r>
              <a:rPr dirty="0"/>
              <a:t> to, </a:t>
            </a:r>
            <a:r>
              <a:rPr dirty="0" err="1"/>
              <a:t>że</a:t>
            </a:r>
            <a:r>
              <a:rPr dirty="0"/>
              <a:t> </a:t>
            </a:r>
            <a:r>
              <a:rPr dirty="0" err="1"/>
              <a:t>każda</a:t>
            </a:r>
            <a:r>
              <a:rPr dirty="0"/>
              <a:t> </a:t>
            </a:r>
            <a:r>
              <a:rPr dirty="0" err="1"/>
              <a:t>negatywna</a:t>
            </a:r>
            <a:r>
              <a:rPr dirty="0"/>
              <a:t> </a:t>
            </a:r>
            <a:r>
              <a:rPr dirty="0" err="1"/>
              <a:t>informacja</a:t>
            </a:r>
            <a:r>
              <a:rPr dirty="0"/>
              <a:t> jest </a:t>
            </a:r>
            <a:r>
              <a:rPr dirty="0" err="1"/>
              <a:t>fałszywa</a:t>
            </a:r>
            <a:r>
              <a:rPr dirty="0"/>
              <a:t>. </a:t>
            </a:r>
            <a:r>
              <a:rPr dirty="0" err="1"/>
              <a:t>Oznacza</a:t>
            </a:r>
            <a:r>
              <a:rPr dirty="0"/>
              <a:t>, </a:t>
            </a:r>
            <a:r>
              <a:rPr dirty="0" err="1"/>
              <a:t>że</a:t>
            </a:r>
            <a:r>
              <a:rPr dirty="0"/>
              <a:t> </a:t>
            </a:r>
            <a:r>
              <a:rPr dirty="0" err="1"/>
              <a:t>sposób</a:t>
            </a:r>
            <a:r>
              <a:rPr dirty="0"/>
              <a:t> </a:t>
            </a:r>
            <a:r>
              <a:rPr dirty="0" err="1"/>
              <a:t>dystrybucji</a:t>
            </a:r>
            <a:r>
              <a:rPr dirty="0"/>
              <a:t> </a:t>
            </a:r>
            <a:r>
              <a:rPr dirty="0" err="1"/>
              <a:t>sprzyja</a:t>
            </a:r>
            <a:r>
              <a:rPr dirty="0"/>
              <a:t> </a:t>
            </a:r>
            <a:r>
              <a:rPr dirty="0" err="1"/>
              <a:t>trwałości</a:t>
            </a:r>
            <a:r>
              <a:rPr dirty="0"/>
              <a:t> </a:t>
            </a:r>
            <a:r>
              <a:rPr dirty="0" err="1"/>
              <a:t>pierwszej</a:t>
            </a:r>
            <a:r>
              <a:rPr dirty="0"/>
              <a:t> </a:t>
            </a:r>
            <a:r>
              <a:rPr dirty="0" err="1"/>
              <a:t>ramy</a:t>
            </a:r>
            <a:r>
              <a:rPr dirty="0"/>
              <a:t>.</a:t>
            </a:r>
          </a:p>
          <a:p>
            <a:r>
              <a:rPr lang="pl-PL" dirty="0"/>
              <a:t> </a:t>
            </a:r>
            <a:endParaRPr dirty="0"/>
          </a:p>
          <a:p>
            <a:r>
              <a:rPr dirty="0"/>
              <a:t>[Sources]</a:t>
            </a:r>
          </a:p>
          <a:p>
            <a:r>
              <a:rPr dirty="0"/>
              <a:t>- Fazio et al. (2015). Illusory truth effect. https://doi.org/10.1037/xge0000098</a:t>
            </a:r>
          </a:p>
          <a:p>
            <a:r>
              <a:rPr dirty="0"/>
              <a:t>- Ecker et al. (2022). Misinformation and correction. https://doi.org/10.1038/s44159-021-00006-y</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Przechodzę teraz od chronologii do psychologii. Ostracyzm nie zawsze polega na oficjalnym usunięciu z organizacji. Może składać się z wielu drobnych sygnałów: pomijania, kpin, atakowania osób wspierających, kontaktów z organizatorami i ciągłego podważania prawa do obecności. Każde zdarzenie osobno może wyglądać niegroźnie. Razem tworzą doświadczenie, że nie istnieje bezpieczny sposób uczestnictwa. Odpowiedź jest wykorzystywana jako dowód agresji. Milczenie jako przyznanie racji. Próba powrotu jako bezczelność. Psychologia pomaga zobaczyć, że skutkiem nie jest wyłącznie przykrość. Skutkiem może być utrata poczucia przynależności, kontroli i sensu dalszego działania.</a:t>
            </a:r>
          </a:p>
          <a:p>
            <a:endParaRPr/>
          </a:p>
          <a:p>
            <a:r>
              <a:t>[Sources]</a:t>
            </a:r>
          </a:p>
          <a:p>
            <a:r>
              <a:t>- Williams, K. D. (2007). Ostracism. https://doi.org/10.1146/annurev.psych.58.110405.085641</a:t>
            </a:r>
          </a:p>
          <a:p>
            <a:r>
              <a:t>- Schneider et al. (2017). Cyberostracism and well-being. https://doi.org/10.1016/j.chb.2017.03.052</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Na </a:t>
            </a:r>
            <a:r>
              <a:rPr dirty="0" err="1"/>
              <a:t>poziomie</a:t>
            </a:r>
            <a:r>
              <a:rPr dirty="0"/>
              <a:t> </a:t>
            </a:r>
            <a:r>
              <a:rPr dirty="0" err="1"/>
              <a:t>jednostki</a:t>
            </a:r>
            <a:r>
              <a:rPr dirty="0"/>
              <a:t> </a:t>
            </a:r>
            <a:r>
              <a:rPr dirty="0" err="1"/>
              <a:t>pojawia</a:t>
            </a:r>
            <a:r>
              <a:rPr dirty="0"/>
              <a:t> </a:t>
            </a:r>
            <a:r>
              <a:rPr dirty="0" err="1"/>
              <a:t>się</a:t>
            </a:r>
            <a:r>
              <a:rPr dirty="0"/>
              <a:t> </a:t>
            </a:r>
            <a:r>
              <a:rPr dirty="0" err="1"/>
              <a:t>lęk</a:t>
            </a:r>
            <a:r>
              <a:rPr dirty="0"/>
              <a:t> </a:t>
            </a:r>
            <a:r>
              <a:rPr dirty="0" err="1"/>
              <a:t>reputacyjny</a:t>
            </a:r>
            <a:r>
              <a:rPr dirty="0"/>
              <a:t>, </a:t>
            </a:r>
            <a:r>
              <a:rPr dirty="0" err="1"/>
              <a:t>ruminacja</a:t>
            </a:r>
            <a:r>
              <a:rPr dirty="0"/>
              <a:t> </a:t>
            </a:r>
            <a:r>
              <a:rPr dirty="0" err="1"/>
              <a:t>i</a:t>
            </a:r>
            <a:r>
              <a:rPr dirty="0"/>
              <a:t> </a:t>
            </a:r>
            <a:r>
              <a:rPr dirty="0" err="1"/>
              <a:t>przeciążenie</a:t>
            </a:r>
            <a:r>
              <a:rPr dirty="0"/>
              <a:t>. Nie jest to </a:t>
            </a:r>
            <a:r>
              <a:rPr dirty="0" err="1"/>
              <a:t>automatyczna</a:t>
            </a:r>
            <a:r>
              <a:rPr dirty="0"/>
              <a:t> </a:t>
            </a:r>
            <a:r>
              <a:rPr dirty="0" err="1"/>
              <a:t>diagnoza</a:t>
            </a:r>
            <a:r>
              <a:rPr dirty="0"/>
              <a:t> </a:t>
            </a:r>
            <a:r>
              <a:rPr dirty="0" err="1"/>
              <a:t>kliniczna</a:t>
            </a:r>
            <a:r>
              <a:rPr dirty="0"/>
              <a:t>, </a:t>
            </a:r>
            <a:r>
              <a:rPr dirty="0" err="1"/>
              <a:t>lecz</a:t>
            </a:r>
            <a:r>
              <a:rPr dirty="0"/>
              <a:t> </a:t>
            </a:r>
            <a:r>
              <a:rPr dirty="0" err="1"/>
              <a:t>opis</a:t>
            </a:r>
            <a:r>
              <a:rPr dirty="0"/>
              <a:t> </a:t>
            </a:r>
            <a:r>
              <a:rPr dirty="0" err="1"/>
              <a:t>możliwych</a:t>
            </a:r>
            <a:r>
              <a:rPr dirty="0"/>
              <a:t> </a:t>
            </a:r>
            <a:r>
              <a:rPr dirty="0" err="1"/>
              <a:t>reakcji</a:t>
            </a:r>
            <a:r>
              <a:rPr dirty="0"/>
              <a:t> </a:t>
            </a:r>
            <a:r>
              <a:rPr dirty="0" err="1"/>
              <a:t>na</a:t>
            </a:r>
            <a:r>
              <a:rPr dirty="0"/>
              <a:t> </a:t>
            </a:r>
            <a:r>
              <a:rPr dirty="0" err="1"/>
              <a:t>długotrwałą</a:t>
            </a:r>
            <a:r>
              <a:rPr dirty="0"/>
              <a:t> </a:t>
            </a:r>
            <a:r>
              <a:rPr dirty="0" err="1"/>
              <a:t>presję</a:t>
            </a:r>
            <a:r>
              <a:rPr dirty="0"/>
              <a:t>. Na </a:t>
            </a:r>
            <a:r>
              <a:rPr dirty="0" err="1"/>
              <a:t>poziomie</a:t>
            </a:r>
            <a:r>
              <a:rPr dirty="0"/>
              <a:t> </a:t>
            </a:r>
            <a:r>
              <a:rPr dirty="0" err="1"/>
              <a:t>relacji</a:t>
            </a:r>
            <a:r>
              <a:rPr dirty="0"/>
              <a:t> </a:t>
            </a:r>
            <a:r>
              <a:rPr dirty="0" err="1"/>
              <a:t>liczy</a:t>
            </a:r>
            <a:r>
              <a:rPr dirty="0"/>
              <a:t> </a:t>
            </a:r>
            <a:r>
              <a:rPr dirty="0" err="1"/>
              <a:t>się</a:t>
            </a:r>
            <a:r>
              <a:rPr dirty="0"/>
              <a:t> </a:t>
            </a:r>
            <a:r>
              <a:rPr dirty="0" err="1"/>
              <a:t>przynależność</a:t>
            </a:r>
            <a:r>
              <a:rPr dirty="0"/>
              <a:t>. </a:t>
            </a:r>
            <a:r>
              <a:rPr dirty="0" err="1"/>
              <a:t>Publiczna</a:t>
            </a:r>
            <a:r>
              <a:rPr dirty="0"/>
              <a:t> </a:t>
            </a:r>
            <a:r>
              <a:rPr dirty="0" err="1"/>
              <a:t>obrona</a:t>
            </a:r>
            <a:r>
              <a:rPr dirty="0"/>
              <a:t> </a:t>
            </a:r>
            <a:r>
              <a:rPr dirty="0" err="1"/>
              <a:t>może</a:t>
            </a:r>
            <a:r>
              <a:rPr dirty="0"/>
              <a:t> </a:t>
            </a:r>
            <a:r>
              <a:rPr dirty="0" err="1"/>
              <a:t>zwiększać</a:t>
            </a:r>
            <a:r>
              <a:rPr dirty="0"/>
              <a:t> </a:t>
            </a:r>
            <a:r>
              <a:rPr dirty="0" err="1"/>
              <a:t>koszt</a:t>
            </a:r>
            <a:r>
              <a:rPr dirty="0"/>
              <a:t> </a:t>
            </a:r>
            <a:r>
              <a:rPr dirty="0" err="1"/>
              <a:t>dla</a:t>
            </a:r>
            <a:r>
              <a:rPr dirty="0"/>
              <a:t> </a:t>
            </a:r>
            <a:r>
              <a:rPr dirty="0" err="1"/>
              <a:t>osoby</a:t>
            </a:r>
            <a:r>
              <a:rPr dirty="0"/>
              <a:t> </a:t>
            </a:r>
            <a:r>
              <a:rPr dirty="0" err="1"/>
              <a:t>trzeciej</a:t>
            </a:r>
            <a:r>
              <a:rPr dirty="0"/>
              <a:t>, a </a:t>
            </a:r>
            <a:r>
              <a:rPr dirty="0" err="1"/>
              <a:t>brak</a:t>
            </a:r>
            <a:r>
              <a:rPr dirty="0"/>
              <a:t> </a:t>
            </a:r>
            <a:r>
              <a:rPr dirty="0" err="1"/>
              <a:t>obrony</a:t>
            </a:r>
            <a:r>
              <a:rPr dirty="0"/>
              <a:t> </a:t>
            </a:r>
            <a:r>
              <a:rPr dirty="0" err="1"/>
              <a:t>pogłębia</a:t>
            </a:r>
            <a:r>
              <a:rPr dirty="0"/>
              <a:t> </a:t>
            </a:r>
            <a:r>
              <a:rPr dirty="0" err="1"/>
              <a:t>izolację</a:t>
            </a:r>
            <a:r>
              <a:rPr dirty="0"/>
              <a:t> </a:t>
            </a:r>
            <a:r>
              <a:rPr dirty="0" err="1"/>
              <a:t>celu</a:t>
            </a:r>
            <a:r>
              <a:rPr dirty="0"/>
              <a:t>. Na </a:t>
            </a:r>
            <a:r>
              <a:rPr dirty="0" err="1"/>
              <a:t>poziomie</a:t>
            </a:r>
            <a:r>
              <a:rPr dirty="0"/>
              <a:t> </a:t>
            </a:r>
            <a:r>
              <a:rPr dirty="0" err="1"/>
              <a:t>systemowym</a:t>
            </a:r>
            <a:r>
              <a:rPr dirty="0"/>
              <a:t> </a:t>
            </a:r>
            <a:r>
              <a:rPr dirty="0" err="1"/>
              <a:t>konflikt</a:t>
            </a:r>
            <a:r>
              <a:rPr dirty="0"/>
              <a:t> </a:t>
            </a:r>
            <a:r>
              <a:rPr dirty="0" err="1"/>
              <a:t>nie</a:t>
            </a:r>
            <a:r>
              <a:rPr dirty="0"/>
              <a:t> jest </a:t>
            </a:r>
            <a:r>
              <a:rPr dirty="0" err="1"/>
              <a:t>już</a:t>
            </a:r>
            <a:r>
              <a:rPr dirty="0"/>
              <a:t> </a:t>
            </a:r>
            <a:r>
              <a:rPr dirty="0" err="1"/>
              <a:t>tylko</a:t>
            </a:r>
            <a:r>
              <a:rPr dirty="0"/>
              <a:t> </a:t>
            </a:r>
            <a:r>
              <a:rPr dirty="0" err="1"/>
              <a:t>sumą</a:t>
            </a:r>
            <a:r>
              <a:rPr dirty="0"/>
              <a:t> </a:t>
            </a:r>
            <a:r>
              <a:rPr dirty="0" err="1"/>
              <a:t>komentarzy</a:t>
            </a:r>
            <a:r>
              <a:rPr dirty="0"/>
              <a:t>. Platformy </a:t>
            </a:r>
            <a:r>
              <a:rPr dirty="0" err="1"/>
              <a:t>zwiększają</a:t>
            </a:r>
            <a:r>
              <a:rPr dirty="0"/>
              <a:t> </a:t>
            </a:r>
            <a:r>
              <a:rPr dirty="0" err="1"/>
              <a:t>widoczność</a:t>
            </a:r>
            <a:r>
              <a:rPr dirty="0"/>
              <a:t> </a:t>
            </a:r>
            <a:r>
              <a:rPr dirty="0" err="1"/>
              <a:t>treści</a:t>
            </a:r>
            <a:r>
              <a:rPr dirty="0"/>
              <a:t> </a:t>
            </a:r>
            <a:r>
              <a:rPr dirty="0" err="1"/>
              <a:t>angażujących</a:t>
            </a:r>
            <a:r>
              <a:rPr dirty="0"/>
              <a:t>, </a:t>
            </a:r>
            <a:r>
              <a:rPr dirty="0" err="1"/>
              <a:t>wyszukiwarki</a:t>
            </a:r>
            <a:r>
              <a:rPr dirty="0"/>
              <a:t> </a:t>
            </a:r>
            <a:r>
              <a:rPr dirty="0" err="1"/>
              <a:t>zachowują</a:t>
            </a:r>
            <a:r>
              <a:rPr dirty="0"/>
              <a:t> stare </a:t>
            </a:r>
            <a:r>
              <a:rPr dirty="0" err="1"/>
              <a:t>publikacje</a:t>
            </a:r>
            <a:r>
              <a:rPr dirty="0"/>
              <a:t>, a </a:t>
            </a:r>
            <a:r>
              <a:rPr dirty="0" err="1"/>
              <a:t>te</a:t>
            </a:r>
            <a:r>
              <a:rPr dirty="0"/>
              <a:t> same </a:t>
            </a:r>
            <a:r>
              <a:rPr dirty="0" err="1"/>
              <a:t>osoby</a:t>
            </a:r>
            <a:r>
              <a:rPr dirty="0"/>
              <a:t> </a:t>
            </a:r>
            <a:r>
              <a:rPr dirty="0" err="1"/>
              <a:t>mogą</a:t>
            </a:r>
            <a:r>
              <a:rPr dirty="0"/>
              <a:t> </a:t>
            </a:r>
            <a:r>
              <a:rPr dirty="0" err="1"/>
              <a:t>występować</a:t>
            </a:r>
            <a:r>
              <a:rPr dirty="0"/>
              <a:t> w </a:t>
            </a:r>
            <a:r>
              <a:rPr dirty="0" err="1"/>
              <a:t>wielu</a:t>
            </a:r>
            <a:r>
              <a:rPr dirty="0"/>
              <a:t> </a:t>
            </a:r>
            <a:r>
              <a:rPr dirty="0" err="1"/>
              <a:t>rolach</a:t>
            </a:r>
            <a:r>
              <a:rPr dirty="0"/>
              <a:t>: </a:t>
            </a:r>
            <a:r>
              <a:rPr dirty="0" err="1"/>
              <a:t>eksperta</a:t>
            </a:r>
            <a:r>
              <a:rPr dirty="0"/>
              <a:t>, </a:t>
            </a:r>
            <a:r>
              <a:rPr dirty="0" err="1"/>
              <a:t>organizatora</a:t>
            </a:r>
            <a:r>
              <a:rPr dirty="0"/>
              <a:t>, </a:t>
            </a:r>
            <a:r>
              <a:rPr dirty="0" err="1"/>
              <a:t>moderatora</a:t>
            </a:r>
            <a:r>
              <a:rPr dirty="0"/>
              <a:t> </a:t>
            </a:r>
            <a:r>
              <a:rPr dirty="0" err="1"/>
              <a:t>lub</a:t>
            </a:r>
            <a:r>
              <a:rPr dirty="0"/>
              <a:t> </a:t>
            </a:r>
            <a:r>
              <a:rPr dirty="0" err="1"/>
              <a:t>członka</a:t>
            </a:r>
            <a:r>
              <a:rPr dirty="0"/>
              <a:t> </a:t>
            </a:r>
            <a:r>
              <a:rPr dirty="0" err="1"/>
              <a:t>rady</a:t>
            </a:r>
            <a:r>
              <a:rPr dirty="0"/>
              <a:t>. </a:t>
            </a:r>
            <a:r>
              <a:rPr dirty="0" err="1"/>
              <a:t>Nakładanie</a:t>
            </a:r>
            <a:r>
              <a:rPr dirty="0"/>
              <a:t> </a:t>
            </a:r>
            <a:r>
              <a:rPr dirty="0" err="1"/>
              <a:t>się</a:t>
            </a:r>
            <a:r>
              <a:rPr dirty="0"/>
              <a:t> </a:t>
            </a:r>
            <a:r>
              <a:rPr dirty="0" err="1"/>
              <a:t>sieci</a:t>
            </a:r>
            <a:r>
              <a:rPr dirty="0"/>
              <a:t> </a:t>
            </a:r>
            <a:r>
              <a:rPr dirty="0" err="1"/>
              <a:t>nie</a:t>
            </a:r>
            <a:r>
              <a:rPr dirty="0"/>
              <a:t> </a:t>
            </a:r>
            <a:r>
              <a:rPr dirty="0" err="1"/>
              <a:t>dowodzi</a:t>
            </a:r>
            <a:r>
              <a:rPr dirty="0"/>
              <a:t> </a:t>
            </a:r>
            <a:r>
              <a:rPr dirty="0" err="1"/>
              <a:t>zmowy</a:t>
            </a:r>
            <a:r>
              <a:rPr dirty="0"/>
              <a:t>. </a:t>
            </a:r>
            <a:r>
              <a:rPr dirty="0" err="1"/>
              <a:t>Ułatwia</a:t>
            </a:r>
            <a:r>
              <a:rPr dirty="0"/>
              <a:t> </a:t>
            </a:r>
            <a:r>
              <a:rPr dirty="0" err="1"/>
              <a:t>jednak</a:t>
            </a:r>
            <a:r>
              <a:rPr dirty="0"/>
              <a:t> </a:t>
            </a:r>
            <a:r>
              <a:rPr dirty="0" err="1"/>
              <a:t>przenoszenie</a:t>
            </a:r>
            <a:r>
              <a:rPr dirty="0"/>
              <a:t> </a:t>
            </a:r>
            <a:r>
              <a:rPr dirty="0" err="1"/>
              <a:t>reputacji</a:t>
            </a:r>
            <a:r>
              <a:rPr dirty="0"/>
              <a:t> </a:t>
            </a:r>
            <a:r>
              <a:rPr dirty="0" err="1"/>
              <a:t>między</a:t>
            </a:r>
            <a:r>
              <a:rPr dirty="0"/>
              <a:t> </a:t>
            </a:r>
            <a:r>
              <a:rPr dirty="0" err="1"/>
              <a:t>kontekstami</a:t>
            </a:r>
            <a:r>
              <a:rPr dirty="0"/>
              <a:t>.</a:t>
            </a:r>
          </a:p>
          <a:p>
            <a:endParaRPr dirty="0"/>
          </a:p>
          <a:p>
            <a:r>
              <a:rPr dirty="0"/>
              <a:t>[Sources]</a:t>
            </a:r>
          </a:p>
          <a:p>
            <a:r>
              <a:rPr dirty="0"/>
              <a:t>- Williams, K. D. (2007). Ostracism. https://doi.org/10.1146/annurev.psych.58.110405.085641</a:t>
            </a:r>
          </a:p>
          <a:p>
            <a:r>
              <a:rPr dirty="0"/>
              <a:t>- Schneider et al. (2017). </a:t>
            </a:r>
            <a:r>
              <a:rPr dirty="0" err="1"/>
              <a:t>Cyberostracism</a:t>
            </a:r>
            <a:r>
              <a:rPr dirty="0"/>
              <a:t> and well-being. https://doi.org/10.1016/j.chb.2017.03.052</a:t>
            </a:r>
          </a:p>
          <a:p>
            <a:r>
              <a:rPr dirty="0"/>
              <a:t>- Kulik et al. (2008). Stigma by association. https://doi.org/10.5465/amr.2008.27752765</a:t>
            </a:r>
          </a:p>
          <a:p>
            <a:r>
              <a:rPr dirty="0"/>
              <a:t>- Stevens et al. (2021). Adult </a:t>
            </a:r>
            <a:r>
              <a:rPr dirty="0" err="1"/>
              <a:t>cyberharassment</a:t>
            </a:r>
            <a:r>
              <a:rPr dirty="0"/>
              <a:t>. https://doi.org/10.1089/cyber.2020.0253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Prowadzę tę prelekcję, ponieważ mój przypadek nie jest prostą historią o niewinnej ofierze i złych sprawcach. Popełniałem realne błędy. Rozpoczynałem projekty, których nie kończyłem w terminie. Prowadziłem przedsprzedaże. Część klientów miała uzasadnione roszczenia, a część rozliczeń nadal wymaga zamknięcia. W stresie sam wysyłałem wiadomości, których forma mogła zostać odebrana jako nacisk. Tego nie ukrywam i nie usprawiedliwiam.
Jednocześnie krytyka zaczęła zmieniać funkcję. Z rozliczania konkretnych zobowiązań przechodziła w stałe monitorowanie moich działań, wyśmiewanie, kontaktowanie się z organizatorami, współpracownikami i miejscami pracy, rozpowszechnianie korespondencji oraz utrwalanie jednego obrazu mojej osoby w wielu kanałach. W tym samym czasie rosło obciążenie psychiczne: dziesiątki wrogich wiadomości, lęk </a:t>
            </a:r>
            <a:r>
              <a:rPr lang="pl-PL" dirty="0" err="1"/>
              <a:t>reputacyjny</a:t>
            </a:r>
            <a:r>
              <a:rPr lang="pl-PL" dirty="0"/>
              <a:t>, trudności z koncentracją i kolejne nieudane próby pracy.
Nie opowiadam tego, aby anulować krytykę. Opowiadam, aby pokazać moment, w którym odpowiedzialność przestaje być jedynym celem komunikacji, a zaczyna nim być społeczny koszt osoby. To jest właśnie obszar styku psychologii, </a:t>
            </a:r>
            <a:r>
              <a:rPr lang="pl-PL" dirty="0" err="1"/>
              <a:t>cyberbezpieczeństwa</a:t>
            </a:r>
            <a:r>
              <a:rPr lang="pl-PL" dirty="0"/>
              <a:t> i zarządzania incydentem </a:t>
            </a:r>
            <a:r>
              <a:rPr lang="pl-PL" dirty="0" err="1"/>
              <a:t>reputacyjnym</a:t>
            </a:r>
            <a:r>
              <a:rPr lang="pl-PL" dirty="0"/>
              <a:t>.
[</a:t>
            </a:r>
            <a:r>
              <a:rPr lang="pl-PL" dirty="0" err="1"/>
              <a:t>Sources</a:t>
            </a:r>
            <a:r>
              <a:rPr lang="pl-PL" dirty="0"/>
              <a:t>]
Williams, K. D. (2007). </a:t>
            </a:r>
            <a:r>
              <a:rPr lang="pl-PL" dirty="0" err="1"/>
              <a:t>Ostracism</a:t>
            </a:r>
            <a:r>
              <a:rPr lang="pl-PL" dirty="0"/>
              <a:t>. https://doi.org/10.1146/annurev.psych.58.110405.085641
</a:t>
            </a:r>
            <a:r>
              <a:rPr lang="pl-PL" dirty="0" err="1"/>
              <a:t>Nolen-Hoeksema</a:t>
            </a:r>
            <a:r>
              <a:rPr lang="pl-PL" dirty="0"/>
              <a:t>, S., </a:t>
            </a:r>
            <a:r>
              <a:rPr lang="pl-PL" dirty="0" err="1"/>
              <a:t>Wisco</a:t>
            </a:r>
            <a:r>
              <a:rPr lang="pl-PL" dirty="0"/>
              <a:t>, B. E., </a:t>
            </a:r>
            <a:r>
              <a:rPr lang="pl-PL" dirty="0" err="1"/>
              <a:t>Lyubomirsky</a:t>
            </a:r>
            <a:r>
              <a:rPr lang="pl-PL" dirty="0"/>
              <a:t>, S. (2008). </a:t>
            </a:r>
            <a:r>
              <a:rPr lang="pl-PL" dirty="0" err="1"/>
              <a:t>Rethinking</a:t>
            </a:r>
            <a:r>
              <a:rPr lang="pl-PL" dirty="0"/>
              <a:t> </a:t>
            </a:r>
            <a:r>
              <a:rPr lang="pl-PL" dirty="0" err="1"/>
              <a:t>Rumination</a:t>
            </a:r>
            <a:r>
              <a:rPr lang="pl-PL" dirty="0"/>
              <a:t>. </a:t>
            </a:r>
            <a:r>
              <a:rPr lang="pl-PL" dirty="0" err="1"/>
              <a:t>Perspectives</a:t>
            </a:r>
            <a:r>
              <a:rPr lang="pl-PL" dirty="0"/>
              <a:t> on </a:t>
            </a:r>
            <a:r>
              <a:rPr lang="pl-PL" dirty="0" err="1"/>
              <a:t>Psychological</a:t>
            </a:r>
            <a:r>
              <a:rPr lang="pl-PL" dirty="0"/>
              <a:t> Science, 3(5), 400-424. https://doi.org/10.1111/j.1745-6924.2008.00088.x</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1110351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Kip Williams </a:t>
            </a:r>
            <a:r>
              <a:rPr dirty="0" err="1"/>
              <a:t>opisuje</a:t>
            </a:r>
            <a:r>
              <a:rPr dirty="0"/>
              <a:t> </a:t>
            </a:r>
            <a:r>
              <a:rPr dirty="0" err="1"/>
              <a:t>cztery</a:t>
            </a:r>
            <a:r>
              <a:rPr dirty="0"/>
              <a:t> </a:t>
            </a:r>
            <a:r>
              <a:rPr dirty="0" err="1"/>
              <a:t>potrzeby</a:t>
            </a:r>
            <a:r>
              <a:rPr dirty="0"/>
              <a:t> </a:t>
            </a:r>
            <a:r>
              <a:rPr dirty="0" err="1"/>
              <a:t>zagrożone</a:t>
            </a:r>
            <a:r>
              <a:rPr dirty="0"/>
              <a:t> </a:t>
            </a:r>
            <a:r>
              <a:rPr dirty="0" err="1"/>
              <a:t>przez</a:t>
            </a:r>
            <a:r>
              <a:rPr dirty="0"/>
              <a:t> </a:t>
            </a:r>
            <a:r>
              <a:rPr dirty="0" err="1"/>
              <a:t>ostracyzm</a:t>
            </a:r>
            <a:r>
              <a:rPr dirty="0"/>
              <a:t>: </a:t>
            </a:r>
            <a:r>
              <a:rPr dirty="0" err="1"/>
              <a:t>przynależność</a:t>
            </a:r>
            <a:r>
              <a:rPr dirty="0"/>
              <a:t>, </a:t>
            </a:r>
            <a:r>
              <a:rPr dirty="0" err="1"/>
              <a:t>samoocenę</a:t>
            </a:r>
            <a:r>
              <a:rPr dirty="0"/>
              <a:t>, </a:t>
            </a:r>
            <a:r>
              <a:rPr dirty="0" err="1"/>
              <a:t>kontrolę</a:t>
            </a:r>
            <a:r>
              <a:rPr dirty="0"/>
              <a:t> </a:t>
            </a:r>
            <a:r>
              <a:rPr dirty="0" err="1"/>
              <a:t>i</a:t>
            </a:r>
            <a:r>
              <a:rPr dirty="0"/>
              <a:t> </a:t>
            </a:r>
            <a:r>
              <a:rPr dirty="0" err="1"/>
              <a:t>poczucie</a:t>
            </a:r>
            <a:r>
              <a:rPr dirty="0"/>
              <a:t> </a:t>
            </a:r>
            <a:r>
              <a:rPr dirty="0" err="1"/>
              <a:t>znaczącego</a:t>
            </a:r>
            <a:r>
              <a:rPr dirty="0"/>
              <a:t> </a:t>
            </a:r>
            <a:r>
              <a:rPr dirty="0" err="1"/>
              <a:t>istnienia</a:t>
            </a:r>
            <a:r>
              <a:rPr dirty="0"/>
              <a:t>. W </a:t>
            </a:r>
            <a:r>
              <a:rPr dirty="0" err="1"/>
              <a:t>środowisku</a:t>
            </a:r>
            <a:r>
              <a:rPr dirty="0"/>
              <a:t> </a:t>
            </a:r>
            <a:r>
              <a:rPr dirty="0" err="1"/>
              <a:t>eksperckim</a:t>
            </a:r>
            <a:r>
              <a:rPr dirty="0"/>
              <a:t> </a:t>
            </a:r>
            <a:r>
              <a:rPr dirty="0" err="1"/>
              <a:t>przynależność</a:t>
            </a:r>
            <a:r>
              <a:rPr dirty="0"/>
              <a:t> </a:t>
            </a:r>
            <a:r>
              <a:rPr dirty="0" err="1"/>
              <a:t>oznacza</a:t>
            </a:r>
            <a:r>
              <a:rPr dirty="0"/>
              <a:t> </a:t>
            </a:r>
            <a:r>
              <a:rPr dirty="0" err="1"/>
              <a:t>możliwość</a:t>
            </a:r>
            <a:r>
              <a:rPr dirty="0"/>
              <a:t> </a:t>
            </a:r>
            <a:r>
              <a:rPr dirty="0" err="1"/>
              <a:t>uczestnictwa</a:t>
            </a:r>
            <a:r>
              <a:rPr dirty="0"/>
              <a:t> w </a:t>
            </a:r>
            <a:r>
              <a:rPr dirty="0" err="1"/>
              <a:t>konferencjach</a:t>
            </a:r>
            <a:r>
              <a:rPr dirty="0"/>
              <a:t>, </a:t>
            </a:r>
            <a:r>
              <a:rPr dirty="0" err="1"/>
              <a:t>grupach</a:t>
            </a:r>
            <a:r>
              <a:rPr dirty="0"/>
              <a:t> </a:t>
            </a:r>
            <a:r>
              <a:rPr dirty="0" err="1"/>
              <a:t>i</a:t>
            </a:r>
            <a:r>
              <a:rPr dirty="0"/>
              <a:t> </a:t>
            </a:r>
            <a:r>
              <a:rPr dirty="0" err="1"/>
              <a:t>projektach</a:t>
            </a:r>
            <a:r>
              <a:rPr dirty="0"/>
              <a:t>. </a:t>
            </a:r>
            <a:r>
              <a:rPr dirty="0" err="1"/>
              <a:t>Samoocena</a:t>
            </a:r>
            <a:r>
              <a:rPr dirty="0"/>
              <a:t> </a:t>
            </a:r>
            <a:r>
              <a:rPr dirty="0" err="1"/>
              <a:t>łączy</a:t>
            </a:r>
            <a:r>
              <a:rPr dirty="0"/>
              <a:t> </a:t>
            </a:r>
            <a:r>
              <a:rPr dirty="0" err="1"/>
              <a:t>się</a:t>
            </a:r>
            <a:r>
              <a:rPr dirty="0"/>
              <a:t> z </a:t>
            </a:r>
            <a:r>
              <a:rPr dirty="0" err="1"/>
              <a:t>oceną</a:t>
            </a:r>
            <a:r>
              <a:rPr dirty="0"/>
              <a:t> </a:t>
            </a:r>
            <a:r>
              <a:rPr dirty="0" err="1"/>
              <a:t>kompetencji</a:t>
            </a:r>
            <a:r>
              <a:rPr dirty="0"/>
              <a:t>. </a:t>
            </a:r>
            <a:r>
              <a:rPr dirty="0" err="1"/>
              <a:t>Kontrola</a:t>
            </a:r>
            <a:r>
              <a:rPr dirty="0"/>
              <a:t> </a:t>
            </a:r>
            <a:r>
              <a:rPr dirty="0" err="1"/>
              <a:t>dotyczy</a:t>
            </a:r>
            <a:r>
              <a:rPr dirty="0"/>
              <a:t> </a:t>
            </a:r>
            <a:r>
              <a:rPr dirty="0" err="1"/>
              <a:t>możliwości</a:t>
            </a:r>
            <a:r>
              <a:rPr dirty="0"/>
              <a:t> </a:t>
            </a:r>
            <a:r>
              <a:rPr dirty="0" err="1"/>
              <a:t>przedstawienia</a:t>
            </a:r>
            <a:r>
              <a:rPr dirty="0"/>
              <a:t> </a:t>
            </a:r>
            <a:r>
              <a:rPr dirty="0" err="1"/>
              <a:t>własnej</a:t>
            </a:r>
            <a:r>
              <a:rPr dirty="0"/>
              <a:t> </a:t>
            </a:r>
            <a:r>
              <a:rPr dirty="0" err="1"/>
              <a:t>perspektywy</a:t>
            </a:r>
            <a:r>
              <a:rPr dirty="0"/>
              <a:t> bez </a:t>
            </a:r>
            <a:r>
              <a:rPr dirty="0" err="1"/>
              <a:t>natychmiastowego</a:t>
            </a:r>
            <a:r>
              <a:rPr dirty="0"/>
              <a:t> </a:t>
            </a:r>
            <a:r>
              <a:rPr dirty="0" err="1"/>
              <a:t>wykorzystania</a:t>
            </a:r>
            <a:r>
              <a:rPr dirty="0"/>
              <a:t> </a:t>
            </a:r>
            <a:r>
              <a:rPr dirty="0" err="1"/>
              <a:t>jej</a:t>
            </a:r>
            <a:r>
              <a:rPr dirty="0"/>
              <a:t> </a:t>
            </a:r>
            <a:r>
              <a:rPr dirty="0" err="1"/>
              <a:t>przeciwko</a:t>
            </a:r>
            <a:r>
              <a:rPr dirty="0"/>
              <a:t> </a:t>
            </a:r>
            <a:r>
              <a:rPr dirty="0" err="1"/>
              <a:t>osobie</a:t>
            </a:r>
            <a:r>
              <a:rPr dirty="0"/>
              <a:t>. </a:t>
            </a:r>
            <a:r>
              <a:rPr dirty="0" err="1"/>
              <a:t>Poczucie</a:t>
            </a:r>
            <a:r>
              <a:rPr dirty="0"/>
              <a:t> </a:t>
            </a:r>
            <a:r>
              <a:rPr dirty="0" err="1"/>
              <a:t>znaczenia</a:t>
            </a:r>
            <a:r>
              <a:rPr dirty="0"/>
              <a:t> </a:t>
            </a:r>
            <a:r>
              <a:rPr dirty="0" err="1"/>
              <a:t>wiąże</a:t>
            </a:r>
            <a:r>
              <a:rPr dirty="0"/>
              <a:t> </a:t>
            </a:r>
            <a:r>
              <a:rPr dirty="0" err="1"/>
              <a:t>się</a:t>
            </a:r>
            <a:r>
              <a:rPr dirty="0"/>
              <a:t> z </a:t>
            </a:r>
            <a:r>
              <a:rPr dirty="0" err="1"/>
              <a:t>pytaniem</a:t>
            </a:r>
            <a:r>
              <a:rPr dirty="0"/>
              <a:t>, </a:t>
            </a:r>
            <a:r>
              <a:rPr dirty="0" err="1"/>
              <a:t>czy</a:t>
            </a:r>
            <a:r>
              <a:rPr dirty="0"/>
              <a:t> </a:t>
            </a:r>
            <a:r>
              <a:rPr dirty="0" err="1"/>
              <a:t>dalsza</a:t>
            </a:r>
            <a:r>
              <a:rPr dirty="0"/>
              <a:t> </a:t>
            </a:r>
            <a:r>
              <a:rPr dirty="0" err="1"/>
              <a:t>praca</a:t>
            </a:r>
            <a:r>
              <a:rPr dirty="0"/>
              <a:t> ma </a:t>
            </a:r>
            <a:r>
              <a:rPr dirty="0" err="1"/>
              <a:t>jeszcze</a:t>
            </a:r>
            <a:r>
              <a:rPr dirty="0"/>
              <a:t> </a:t>
            </a:r>
            <a:r>
              <a:rPr dirty="0" err="1"/>
              <a:t>sens.</a:t>
            </a:r>
            <a:r>
              <a:rPr dirty="0"/>
              <a:t> </a:t>
            </a:r>
            <a:r>
              <a:rPr dirty="0" err="1"/>
              <a:t>Badania</a:t>
            </a:r>
            <a:r>
              <a:rPr dirty="0"/>
              <a:t> </a:t>
            </a:r>
            <a:r>
              <a:rPr dirty="0" err="1"/>
              <a:t>nad</a:t>
            </a:r>
            <a:r>
              <a:rPr dirty="0"/>
              <a:t> </a:t>
            </a:r>
            <a:r>
              <a:rPr dirty="0" err="1"/>
              <a:t>cyberostracyzmem</a:t>
            </a:r>
            <a:r>
              <a:rPr dirty="0"/>
              <a:t> </a:t>
            </a:r>
            <a:r>
              <a:rPr lang="pl-PL" dirty="0" err="1"/>
              <a:t>Schnaidera</a:t>
            </a:r>
            <a:r>
              <a:rPr lang="pl-PL" dirty="0"/>
              <a:t> </a:t>
            </a:r>
            <a:r>
              <a:rPr dirty="0" err="1"/>
              <a:t>pokazują</a:t>
            </a:r>
            <a:r>
              <a:rPr dirty="0"/>
              <a:t>, </a:t>
            </a:r>
            <a:r>
              <a:rPr dirty="0" err="1"/>
              <a:t>że</a:t>
            </a:r>
            <a:r>
              <a:rPr dirty="0"/>
              <a:t> </a:t>
            </a:r>
            <a:r>
              <a:rPr dirty="0" err="1"/>
              <a:t>wykluczenie</a:t>
            </a:r>
            <a:r>
              <a:rPr dirty="0"/>
              <a:t> w </a:t>
            </a:r>
            <a:r>
              <a:rPr dirty="0" err="1"/>
              <a:t>mediach</a:t>
            </a:r>
            <a:r>
              <a:rPr dirty="0"/>
              <a:t> </a:t>
            </a:r>
            <a:r>
              <a:rPr dirty="0" err="1"/>
              <a:t>społecznościowych</a:t>
            </a:r>
            <a:r>
              <a:rPr dirty="0"/>
              <a:t> </a:t>
            </a:r>
            <a:r>
              <a:rPr dirty="0" err="1"/>
              <a:t>wpływa</a:t>
            </a:r>
            <a:r>
              <a:rPr dirty="0"/>
              <a:t> </a:t>
            </a:r>
            <a:r>
              <a:rPr dirty="0" err="1"/>
              <a:t>na</a:t>
            </a:r>
            <a:r>
              <a:rPr dirty="0"/>
              <a:t> </a:t>
            </a:r>
            <a:r>
              <a:rPr dirty="0" err="1"/>
              <a:t>dobrostan</a:t>
            </a:r>
            <a:r>
              <a:rPr dirty="0"/>
              <a:t> </a:t>
            </a:r>
            <a:r>
              <a:rPr dirty="0" err="1"/>
              <a:t>mimo</a:t>
            </a:r>
            <a:r>
              <a:rPr dirty="0"/>
              <a:t> </a:t>
            </a:r>
            <a:r>
              <a:rPr dirty="0" err="1"/>
              <a:t>braku</a:t>
            </a:r>
            <a:r>
              <a:rPr dirty="0"/>
              <a:t> </a:t>
            </a:r>
            <a:r>
              <a:rPr dirty="0" err="1"/>
              <a:t>fizycznej</a:t>
            </a:r>
            <a:r>
              <a:rPr dirty="0"/>
              <a:t> </a:t>
            </a:r>
            <a:r>
              <a:rPr dirty="0" err="1"/>
              <a:t>bariery</a:t>
            </a:r>
            <a:r>
              <a:rPr dirty="0"/>
              <a:t>. W </a:t>
            </a:r>
            <a:r>
              <a:rPr dirty="0" err="1"/>
              <a:t>moim</a:t>
            </a:r>
            <a:r>
              <a:rPr dirty="0"/>
              <a:t> </a:t>
            </a:r>
            <a:r>
              <a:rPr dirty="0" err="1"/>
              <a:t>przypadku</a:t>
            </a:r>
            <a:r>
              <a:rPr dirty="0"/>
              <a:t> model </a:t>
            </a:r>
            <a:r>
              <a:rPr dirty="0" err="1"/>
              <a:t>pomaga</a:t>
            </a:r>
            <a:r>
              <a:rPr dirty="0"/>
              <a:t> </a:t>
            </a:r>
            <a:r>
              <a:rPr dirty="0" err="1"/>
              <a:t>wyjaśnić</a:t>
            </a:r>
            <a:r>
              <a:rPr dirty="0"/>
              <a:t>, </a:t>
            </a:r>
            <a:r>
              <a:rPr dirty="0" err="1"/>
              <a:t>dlaczego</a:t>
            </a:r>
            <a:r>
              <a:rPr dirty="0"/>
              <a:t> problem </a:t>
            </a:r>
            <a:r>
              <a:rPr dirty="0" err="1"/>
              <a:t>nie</a:t>
            </a:r>
            <a:r>
              <a:rPr dirty="0"/>
              <a:t> </a:t>
            </a:r>
            <a:r>
              <a:rPr dirty="0" err="1"/>
              <a:t>sprowadzał</a:t>
            </a:r>
            <a:r>
              <a:rPr dirty="0"/>
              <a:t> </a:t>
            </a:r>
            <a:r>
              <a:rPr dirty="0" err="1"/>
              <a:t>się</a:t>
            </a:r>
            <a:r>
              <a:rPr dirty="0"/>
              <a:t> do </a:t>
            </a:r>
            <a:r>
              <a:rPr dirty="0" err="1"/>
              <a:t>przykrych</a:t>
            </a:r>
            <a:r>
              <a:rPr dirty="0"/>
              <a:t> </a:t>
            </a:r>
            <a:r>
              <a:rPr dirty="0" err="1"/>
              <a:t>komentarzy</a:t>
            </a:r>
            <a:r>
              <a:rPr dirty="0"/>
              <a:t>. </a:t>
            </a:r>
            <a:r>
              <a:rPr dirty="0" err="1"/>
              <a:t>Chodziło</a:t>
            </a:r>
            <a:r>
              <a:rPr dirty="0"/>
              <a:t> o </a:t>
            </a:r>
            <a:r>
              <a:rPr dirty="0" err="1"/>
              <a:t>stopniową</a:t>
            </a:r>
            <a:r>
              <a:rPr dirty="0"/>
              <a:t> </a:t>
            </a:r>
            <a:r>
              <a:rPr dirty="0" err="1"/>
              <a:t>utratę</a:t>
            </a:r>
            <a:r>
              <a:rPr dirty="0"/>
              <a:t> </a:t>
            </a:r>
            <a:r>
              <a:rPr dirty="0" err="1"/>
              <a:t>poczucia</a:t>
            </a:r>
            <a:r>
              <a:rPr dirty="0"/>
              <a:t>, </a:t>
            </a:r>
            <a:r>
              <a:rPr dirty="0" err="1"/>
              <a:t>że</a:t>
            </a:r>
            <a:r>
              <a:rPr dirty="0"/>
              <a:t> mam </a:t>
            </a:r>
            <a:r>
              <a:rPr dirty="0" err="1"/>
              <a:t>bezpieczne</a:t>
            </a:r>
            <a:r>
              <a:rPr dirty="0"/>
              <a:t> </a:t>
            </a:r>
            <a:r>
              <a:rPr dirty="0" err="1"/>
              <a:t>miejsce</a:t>
            </a:r>
            <a:r>
              <a:rPr dirty="0"/>
              <a:t> w </a:t>
            </a:r>
            <a:r>
              <a:rPr dirty="0" err="1"/>
              <a:t>środowisku</a:t>
            </a:r>
            <a:r>
              <a:rPr dirty="0"/>
              <a:t> </a:t>
            </a:r>
            <a:r>
              <a:rPr dirty="0" err="1"/>
              <a:t>zawodowym</a:t>
            </a:r>
            <a:r>
              <a:rPr dirty="0"/>
              <a:t>.</a:t>
            </a:r>
          </a:p>
          <a:p>
            <a:endParaRPr dirty="0"/>
          </a:p>
          <a:p>
            <a:r>
              <a:rPr dirty="0"/>
              <a:t>[Sources]</a:t>
            </a:r>
          </a:p>
          <a:p>
            <a:r>
              <a:rPr dirty="0"/>
              <a:t>- Williams, K. D. (2007). Ostracism. https://doi.org/10.1146/annurev.psych.58.110405.085641</a:t>
            </a:r>
          </a:p>
          <a:p>
            <a:r>
              <a:rPr dirty="0"/>
              <a:t>- Schneider et al. (2017). </a:t>
            </a:r>
            <a:r>
              <a:rPr dirty="0" err="1"/>
              <a:t>Cyberostracism</a:t>
            </a:r>
            <a:r>
              <a:rPr dirty="0"/>
              <a:t> and well-being. https://doi.org/10.1016/j.chb.2017.03.052</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To </a:t>
            </a:r>
            <a:r>
              <a:rPr dirty="0" err="1"/>
              <a:t>najważniejszy</a:t>
            </a:r>
            <a:r>
              <a:rPr dirty="0"/>
              <a:t> </a:t>
            </a:r>
            <a:r>
              <a:rPr dirty="0" err="1"/>
              <a:t>mechanizm</a:t>
            </a:r>
            <a:r>
              <a:rPr dirty="0"/>
              <a:t> </a:t>
            </a:r>
            <a:r>
              <a:rPr dirty="0" err="1"/>
              <a:t>osobistego</a:t>
            </a:r>
            <a:r>
              <a:rPr dirty="0"/>
              <a:t> case study. W </a:t>
            </a:r>
            <a:r>
              <a:rPr dirty="0" err="1"/>
              <a:t>szczycie</a:t>
            </a:r>
            <a:r>
              <a:rPr dirty="0"/>
              <a:t> </a:t>
            </a:r>
            <a:r>
              <a:rPr dirty="0" err="1"/>
              <a:t>konfliktu</a:t>
            </a:r>
            <a:r>
              <a:rPr dirty="0"/>
              <a:t> </a:t>
            </a:r>
            <a:r>
              <a:rPr dirty="0" err="1"/>
              <a:t>otrzymywałem</a:t>
            </a:r>
            <a:r>
              <a:rPr dirty="0"/>
              <a:t> </a:t>
            </a:r>
            <a:r>
              <a:rPr dirty="0" err="1"/>
              <a:t>dziesiątki</a:t>
            </a:r>
            <a:r>
              <a:rPr dirty="0"/>
              <a:t> </a:t>
            </a:r>
            <a:r>
              <a:rPr dirty="0" err="1"/>
              <a:t>wrogich</a:t>
            </a:r>
            <a:r>
              <a:rPr dirty="0"/>
              <a:t> </a:t>
            </a:r>
            <a:r>
              <a:rPr dirty="0" err="1"/>
              <a:t>wiadomości</a:t>
            </a:r>
            <a:r>
              <a:rPr dirty="0"/>
              <a:t> </a:t>
            </a:r>
            <a:r>
              <a:rPr dirty="0" err="1"/>
              <a:t>dziennie</a:t>
            </a:r>
            <a:r>
              <a:rPr dirty="0"/>
              <a:t>. Coraz </a:t>
            </a:r>
            <a:r>
              <a:rPr dirty="0" err="1"/>
              <a:t>więcej</a:t>
            </a:r>
            <a:r>
              <a:rPr dirty="0"/>
              <a:t> </a:t>
            </a:r>
            <a:r>
              <a:rPr dirty="0" err="1"/>
              <a:t>czasu</a:t>
            </a:r>
            <a:r>
              <a:rPr dirty="0"/>
              <a:t> </a:t>
            </a:r>
            <a:r>
              <a:rPr dirty="0" err="1"/>
              <a:t>poświęcałem</a:t>
            </a:r>
            <a:r>
              <a:rPr dirty="0"/>
              <a:t> </a:t>
            </a:r>
            <a:r>
              <a:rPr dirty="0" err="1"/>
              <a:t>monitorowaniu</a:t>
            </a:r>
            <a:r>
              <a:rPr dirty="0"/>
              <a:t>, </a:t>
            </a:r>
            <a:r>
              <a:rPr dirty="0" err="1"/>
              <a:t>odpowiadaniu</a:t>
            </a:r>
            <a:r>
              <a:rPr dirty="0"/>
              <a:t> </a:t>
            </a:r>
            <a:r>
              <a:rPr dirty="0" err="1"/>
              <a:t>i</a:t>
            </a:r>
            <a:r>
              <a:rPr dirty="0"/>
              <a:t> </a:t>
            </a:r>
            <a:r>
              <a:rPr dirty="0" err="1"/>
              <a:t>próbom</a:t>
            </a:r>
            <a:r>
              <a:rPr dirty="0"/>
              <a:t> </a:t>
            </a:r>
            <a:r>
              <a:rPr dirty="0" err="1"/>
              <a:t>ratowania</a:t>
            </a:r>
            <a:r>
              <a:rPr dirty="0"/>
              <a:t> </a:t>
            </a:r>
            <a:r>
              <a:rPr dirty="0" err="1"/>
              <a:t>reputacji</a:t>
            </a:r>
            <a:r>
              <a:rPr dirty="0"/>
              <a:t>. </a:t>
            </a:r>
            <a:r>
              <a:rPr dirty="0" err="1"/>
              <a:t>Jednocześnie</a:t>
            </a:r>
            <a:r>
              <a:rPr dirty="0"/>
              <a:t> </a:t>
            </a:r>
            <a:r>
              <a:rPr dirty="0" err="1"/>
              <a:t>coraz</a:t>
            </a:r>
            <a:r>
              <a:rPr dirty="0"/>
              <a:t> </a:t>
            </a:r>
            <a:r>
              <a:rPr dirty="0" err="1"/>
              <a:t>trudniej</a:t>
            </a:r>
            <a:r>
              <a:rPr dirty="0"/>
              <a:t> </a:t>
            </a:r>
            <a:r>
              <a:rPr dirty="0" err="1"/>
              <a:t>było</a:t>
            </a:r>
            <a:r>
              <a:rPr dirty="0"/>
              <a:t> mi </a:t>
            </a:r>
            <a:r>
              <a:rPr dirty="0" err="1"/>
              <a:t>prowadzić</a:t>
            </a:r>
            <a:r>
              <a:rPr dirty="0"/>
              <a:t> </a:t>
            </a:r>
            <a:r>
              <a:rPr dirty="0" err="1"/>
              <a:t>projekty</a:t>
            </a:r>
            <a:r>
              <a:rPr dirty="0"/>
              <a:t>. </a:t>
            </a:r>
            <a:r>
              <a:rPr dirty="0" err="1"/>
              <a:t>Kolejne</a:t>
            </a:r>
            <a:r>
              <a:rPr dirty="0"/>
              <a:t> </a:t>
            </a:r>
            <a:r>
              <a:rPr dirty="0" err="1"/>
              <a:t>podejście</a:t>
            </a:r>
            <a:r>
              <a:rPr dirty="0"/>
              <a:t> do </a:t>
            </a:r>
            <a:r>
              <a:rPr dirty="0" err="1"/>
              <a:t>wyzwania</a:t>
            </a:r>
            <a:r>
              <a:rPr dirty="0"/>
              <a:t> </a:t>
            </a:r>
            <a:r>
              <a:rPr dirty="0" err="1"/>
              <a:t>oraz</a:t>
            </a:r>
            <a:r>
              <a:rPr dirty="0"/>
              <a:t> </a:t>
            </a:r>
            <a:r>
              <a:rPr dirty="0" err="1"/>
              <a:t>projekt</a:t>
            </a:r>
            <a:r>
              <a:rPr dirty="0"/>
              <a:t> </a:t>
            </a:r>
            <a:r>
              <a:rPr dirty="0" err="1"/>
              <a:t>Cyberscyzoryk</a:t>
            </a:r>
            <a:r>
              <a:rPr dirty="0"/>
              <a:t> </a:t>
            </a:r>
            <a:r>
              <a:rPr dirty="0" err="1"/>
              <a:t>kończyły</a:t>
            </a:r>
            <a:r>
              <a:rPr dirty="0"/>
              <a:t> </a:t>
            </a:r>
            <a:r>
              <a:rPr dirty="0" err="1"/>
              <a:t>się</a:t>
            </a:r>
            <a:r>
              <a:rPr dirty="0"/>
              <a:t> </a:t>
            </a:r>
            <a:r>
              <a:rPr dirty="0" err="1"/>
              <a:t>blokadą</a:t>
            </a:r>
            <a:r>
              <a:rPr dirty="0"/>
              <a:t> </a:t>
            </a:r>
            <a:r>
              <a:rPr dirty="0" err="1"/>
              <a:t>albo</a:t>
            </a:r>
            <a:r>
              <a:rPr dirty="0"/>
              <a:t> </a:t>
            </a:r>
            <a:r>
              <a:rPr dirty="0" err="1"/>
              <a:t>wycofaniem</a:t>
            </a:r>
            <a:r>
              <a:rPr dirty="0"/>
              <a:t>, co </a:t>
            </a:r>
            <a:r>
              <a:rPr dirty="0" err="1"/>
              <a:t>stawało</a:t>
            </a:r>
            <a:r>
              <a:rPr dirty="0"/>
              <a:t> </a:t>
            </a:r>
            <a:r>
              <a:rPr dirty="0" err="1"/>
              <a:t>się</a:t>
            </a:r>
            <a:r>
              <a:rPr dirty="0"/>
              <a:t> </a:t>
            </a:r>
            <a:r>
              <a:rPr dirty="0" err="1"/>
              <a:t>następnym</a:t>
            </a:r>
            <a:r>
              <a:rPr dirty="0"/>
              <a:t> </a:t>
            </a:r>
            <a:r>
              <a:rPr dirty="0" err="1"/>
              <a:t>argumentem</a:t>
            </a:r>
            <a:r>
              <a:rPr dirty="0"/>
              <a:t> </a:t>
            </a:r>
            <a:r>
              <a:rPr dirty="0" err="1"/>
              <a:t>potwierdzającym</a:t>
            </a:r>
            <a:r>
              <a:rPr dirty="0"/>
              <a:t> </a:t>
            </a:r>
            <a:r>
              <a:rPr dirty="0" err="1"/>
              <a:t>pierwotną</a:t>
            </a:r>
            <a:r>
              <a:rPr dirty="0"/>
              <a:t> </a:t>
            </a:r>
            <a:r>
              <a:rPr dirty="0" err="1"/>
              <a:t>narrację</a:t>
            </a:r>
            <a:r>
              <a:rPr dirty="0"/>
              <a:t>. Nie </a:t>
            </a:r>
            <a:r>
              <a:rPr dirty="0" err="1"/>
              <a:t>twierdzę</a:t>
            </a:r>
            <a:r>
              <a:rPr dirty="0"/>
              <a:t>, </a:t>
            </a:r>
            <a:r>
              <a:rPr dirty="0" err="1"/>
              <a:t>że</a:t>
            </a:r>
            <a:r>
              <a:rPr dirty="0"/>
              <a:t> </a:t>
            </a:r>
            <a:r>
              <a:rPr dirty="0" err="1"/>
              <a:t>presja</a:t>
            </a:r>
            <a:r>
              <a:rPr dirty="0"/>
              <a:t> </a:t>
            </a:r>
            <a:r>
              <a:rPr dirty="0" err="1"/>
              <a:t>była</a:t>
            </a:r>
            <a:r>
              <a:rPr dirty="0"/>
              <a:t> </a:t>
            </a:r>
            <a:r>
              <a:rPr dirty="0" err="1"/>
              <a:t>jedyną</a:t>
            </a:r>
            <a:r>
              <a:rPr dirty="0"/>
              <a:t> </a:t>
            </a:r>
            <a:r>
              <a:rPr dirty="0" err="1"/>
              <a:t>przyczyną</a:t>
            </a:r>
            <a:r>
              <a:rPr dirty="0"/>
              <a:t>. </a:t>
            </a:r>
            <a:r>
              <a:rPr dirty="0" err="1"/>
              <a:t>Trudności</a:t>
            </a:r>
            <a:r>
              <a:rPr dirty="0"/>
              <a:t> </a:t>
            </a:r>
            <a:r>
              <a:rPr dirty="0" err="1"/>
              <a:t>wykonawcze</a:t>
            </a:r>
            <a:r>
              <a:rPr dirty="0"/>
              <a:t> </a:t>
            </a:r>
            <a:r>
              <a:rPr dirty="0" err="1"/>
              <a:t>związane</a:t>
            </a:r>
            <a:r>
              <a:rPr dirty="0"/>
              <a:t> z ADHD </a:t>
            </a:r>
            <a:r>
              <a:rPr dirty="0" err="1"/>
              <a:t>i</a:t>
            </a:r>
            <a:r>
              <a:rPr dirty="0"/>
              <a:t> </a:t>
            </a:r>
            <a:r>
              <a:rPr dirty="0" err="1"/>
              <a:t>depresją</a:t>
            </a:r>
            <a:r>
              <a:rPr dirty="0"/>
              <a:t> </a:t>
            </a:r>
            <a:r>
              <a:rPr dirty="0" err="1"/>
              <a:t>istniały</a:t>
            </a:r>
            <a:r>
              <a:rPr dirty="0"/>
              <a:t> </a:t>
            </a:r>
            <a:r>
              <a:rPr dirty="0" err="1"/>
              <a:t>wcześniej</a:t>
            </a:r>
            <a:r>
              <a:rPr dirty="0"/>
              <a:t>. </a:t>
            </a:r>
            <a:r>
              <a:rPr dirty="0" err="1"/>
              <a:t>Badania</a:t>
            </a:r>
            <a:r>
              <a:rPr dirty="0"/>
              <a:t> </a:t>
            </a:r>
            <a:r>
              <a:rPr dirty="0" err="1"/>
              <a:t>pokazują</a:t>
            </a:r>
            <a:r>
              <a:rPr dirty="0"/>
              <a:t> </a:t>
            </a:r>
            <a:r>
              <a:rPr dirty="0" err="1"/>
              <a:t>jednak</a:t>
            </a:r>
            <a:r>
              <a:rPr dirty="0"/>
              <a:t>, </a:t>
            </a:r>
            <a:r>
              <a:rPr dirty="0" err="1"/>
              <a:t>że</a:t>
            </a:r>
            <a:r>
              <a:rPr dirty="0"/>
              <a:t> </a:t>
            </a:r>
            <a:r>
              <a:rPr dirty="0" err="1"/>
              <a:t>stres</a:t>
            </a:r>
            <a:r>
              <a:rPr dirty="0"/>
              <a:t> </a:t>
            </a:r>
            <a:r>
              <a:rPr dirty="0" err="1"/>
              <a:t>może</a:t>
            </a:r>
            <a:r>
              <a:rPr dirty="0"/>
              <a:t> </a:t>
            </a:r>
            <a:r>
              <a:rPr dirty="0" err="1"/>
              <a:t>obniżać</a:t>
            </a:r>
            <a:r>
              <a:rPr dirty="0"/>
              <a:t> </a:t>
            </a:r>
            <a:r>
              <a:rPr dirty="0" err="1"/>
              <a:t>funkcje</a:t>
            </a:r>
            <a:r>
              <a:rPr dirty="0"/>
              <a:t> </a:t>
            </a:r>
            <a:r>
              <a:rPr dirty="0" err="1"/>
              <a:t>wykonawcze</a:t>
            </a:r>
            <a:r>
              <a:rPr dirty="0"/>
              <a:t>, a </a:t>
            </a:r>
            <a:r>
              <a:rPr dirty="0" err="1"/>
              <a:t>ruminacja</a:t>
            </a:r>
            <a:r>
              <a:rPr dirty="0"/>
              <a:t> </a:t>
            </a:r>
            <a:r>
              <a:rPr dirty="0" err="1"/>
              <a:t>podtrzymuje</a:t>
            </a:r>
            <a:r>
              <a:rPr dirty="0"/>
              <a:t> </a:t>
            </a:r>
            <a:r>
              <a:rPr dirty="0" err="1"/>
              <a:t>obciążenie</a:t>
            </a:r>
            <a:r>
              <a:rPr dirty="0"/>
              <a:t>. </a:t>
            </a:r>
            <a:r>
              <a:rPr dirty="0" err="1"/>
              <a:t>Ostrożny</a:t>
            </a:r>
            <a:r>
              <a:rPr dirty="0"/>
              <a:t> </a:t>
            </a:r>
            <a:r>
              <a:rPr dirty="0" err="1"/>
              <a:t>wniosek</a:t>
            </a:r>
            <a:r>
              <a:rPr dirty="0"/>
              <a:t> </a:t>
            </a:r>
            <a:r>
              <a:rPr dirty="0" err="1"/>
              <a:t>brzmi</a:t>
            </a:r>
            <a:r>
              <a:rPr dirty="0"/>
              <a:t> </a:t>
            </a:r>
            <a:r>
              <a:rPr dirty="0" err="1"/>
              <a:t>więc</a:t>
            </a:r>
            <a:r>
              <a:rPr dirty="0"/>
              <a:t>: </a:t>
            </a:r>
            <a:r>
              <a:rPr dirty="0" err="1"/>
              <a:t>eskalacja</a:t>
            </a:r>
            <a:r>
              <a:rPr dirty="0"/>
              <a:t> </a:t>
            </a:r>
            <a:r>
              <a:rPr dirty="0" err="1"/>
              <a:t>prawdopodobnie</a:t>
            </a:r>
            <a:r>
              <a:rPr dirty="0"/>
              <a:t> </a:t>
            </a:r>
            <a:r>
              <a:rPr dirty="0" err="1"/>
              <a:t>nasiliła</a:t>
            </a:r>
            <a:r>
              <a:rPr dirty="0"/>
              <a:t> </a:t>
            </a:r>
            <a:r>
              <a:rPr dirty="0" err="1"/>
              <a:t>istniejącą</a:t>
            </a:r>
            <a:r>
              <a:rPr dirty="0"/>
              <a:t> </a:t>
            </a:r>
            <a:r>
              <a:rPr dirty="0" err="1"/>
              <a:t>podatność</a:t>
            </a:r>
            <a:r>
              <a:rPr dirty="0"/>
              <a:t> </a:t>
            </a:r>
            <a:r>
              <a:rPr dirty="0" err="1"/>
              <a:t>i</a:t>
            </a:r>
            <a:r>
              <a:rPr dirty="0"/>
              <a:t> </a:t>
            </a:r>
            <a:r>
              <a:rPr dirty="0" err="1"/>
              <a:t>stworzyła</a:t>
            </a:r>
            <a:r>
              <a:rPr dirty="0"/>
              <a:t> </a:t>
            </a:r>
            <a:r>
              <a:rPr dirty="0" err="1"/>
              <a:t>pętlę</a:t>
            </a:r>
            <a:r>
              <a:rPr dirty="0"/>
              <a:t>, w </a:t>
            </a:r>
            <a:r>
              <a:rPr dirty="0" err="1"/>
              <a:t>której</a:t>
            </a:r>
            <a:r>
              <a:rPr dirty="0"/>
              <a:t> </a:t>
            </a:r>
            <a:r>
              <a:rPr dirty="0" err="1"/>
              <a:t>skutek</a:t>
            </a:r>
            <a:r>
              <a:rPr dirty="0"/>
              <a:t> </a:t>
            </a:r>
            <a:r>
              <a:rPr dirty="0" err="1"/>
              <a:t>presji</a:t>
            </a:r>
            <a:r>
              <a:rPr dirty="0"/>
              <a:t> </a:t>
            </a:r>
            <a:r>
              <a:rPr dirty="0" err="1"/>
              <a:t>dostarczał</a:t>
            </a:r>
            <a:r>
              <a:rPr dirty="0"/>
              <a:t> </a:t>
            </a:r>
            <a:r>
              <a:rPr dirty="0" err="1"/>
              <a:t>nowego</a:t>
            </a:r>
            <a:r>
              <a:rPr dirty="0"/>
              <a:t> </a:t>
            </a:r>
            <a:r>
              <a:rPr dirty="0" err="1"/>
              <a:t>paliwa</a:t>
            </a:r>
            <a:r>
              <a:rPr dirty="0"/>
              <a:t> do </a:t>
            </a:r>
            <a:r>
              <a:rPr dirty="0" err="1"/>
              <a:t>dalszej</a:t>
            </a:r>
            <a:r>
              <a:rPr dirty="0"/>
              <a:t> </a:t>
            </a:r>
            <a:r>
              <a:rPr dirty="0" err="1"/>
              <a:t>presji</a:t>
            </a:r>
            <a:r>
              <a:rPr dirty="0"/>
              <a:t>.</a:t>
            </a:r>
          </a:p>
          <a:p>
            <a:endParaRPr dirty="0"/>
          </a:p>
          <a:p>
            <a:r>
              <a:rPr dirty="0"/>
              <a:t>[Sources]</a:t>
            </a:r>
          </a:p>
          <a:p>
            <a:r>
              <a:rPr dirty="0"/>
              <a:t>- </a:t>
            </a:r>
            <a:r>
              <a:rPr dirty="0" err="1"/>
              <a:t>Zanonimizowane</a:t>
            </a:r>
            <a:r>
              <a:rPr dirty="0"/>
              <a:t> </a:t>
            </a:r>
            <a:r>
              <a:rPr dirty="0" err="1"/>
              <a:t>archiwum</a:t>
            </a:r>
            <a:r>
              <a:rPr dirty="0"/>
              <a:t> </a:t>
            </a:r>
            <a:r>
              <a:rPr dirty="0" err="1"/>
              <a:t>autora</a:t>
            </a:r>
            <a:r>
              <a:rPr dirty="0"/>
              <a:t>: </a:t>
            </a:r>
            <a:r>
              <a:rPr dirty="0" err="1"/>
              <a:t>eksporty</a:t>
            </a:r>
            <a:r>
              <a:rPr dirty="0"/>
              <a:t> Discord, </a:t>
            </a:r>
            <a:r>
              <a:rPr dirty="0" err="1"/>
              <a:t>zrzuty</a:t>
            </a:r>
            <a:r>
              <a:rPr dirty="0"/>
              <a:t> </a:t>
            </a:r>
            <a:r>
              <a:rPr dirty="0" err="1"/>
              <a:t>ekranu</a:t>
            </a:r>
            <a:r>
              <a:rPr dirty="0"/>
              <a:t>, </a:t>
            </a:r>
            <a:r>
              <a:rPr dirty="0" err="1"/>
              <a:t>korespondencja</a:t>
            </a:r>
            <a:r>
              <a:rPr dirty="0"/>
              <a:t> </a:t>
            </a:r>
            <a:r>
              <a:rPr dirty="0" err="1"/>
              <a:t>i</a:t>
            </a:r>
            <a:r>
              <a:rPr dirty="0"/>
              <a:t> </a:t>
            </a:r>
            <a:r>
              <a:rPr dirty="0" err="1"/>
              <a:t>publiczne</a:t>
            </a:r>
            <a:r>
              <a:rPr dirty="0"/>
              <a:t> </a:t>
            </a:r>
            <a:r>
              <a:rPr dirty="0" err="1"/>
              <a:t>publikacje</a:t>
            </a:r>
            <a:r>
              <a:rPr dirty="0"/>
              <a:t> z </a:t>
            </a:r>
            <a:r>
              <a:rPr dirty="0" err="1"/>
              <a:t>lat</a:t>
            </a:r>
            <a:r>
              <a:rPr dirty="0"/>
              <a:t> 2024-2026.</a:t>
            </a:r>
          </a:p>
          <a:p>
            <a:r>
              <a:rPr dirty="0"/>
              <a:t>- Shields et al. (2016). Acute stress and executive functions. https://doi.org/10.1016/j.neubiorev.2016.06.038</a:t>
            </a:r>
          </a:p>
          <a:p>
            <a:r>
              <a:rPr dirty="0"/>
              <a:t>- Nolen-Hoeksema et al. (2008). Rethinking rumination. https://doi.org/10.1111/j.1745-6924.2008.00088.x</a:t>
            </a:r>
          </a:p>
          <a:p>
            <a:r>
              <a:rPr dirty="0"/>
              <a:t>- </a:t>
            </a:r>
            <a:r>
              <a:rPr dirty="0" err="1"/>
              <a:t>Verkuil</a:t>
            </a:r>
            <a:r>
              <a:rPr dirty="0"/>
              <a:t> et al. (2015). Workplace bullying and mental health. https://doi.org/10.1371/journal.pone.0135225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 archiwum znajduje się moja wiadomość zakończona agresywnym i wulgarnym sformułowaniem. Jest także formalny e-mail do byłej pracowniczki, w którym pisałem o konsekwencjach, poufności i prawniku. Nawet jeśli chciałem chronić firmę, taki komunikat mógł zostać odczytany jako próba zastraszenia. Nie usuwam tych materiałów z analizy. Długotrwała presja może osłabiać samokontrolę, ale nie przenosi odpowiedzialności za moje słowa na innych. Próbowałem również ratować reputację przez szybkie zwroty, nadmierne tłumaczenie i rozpoczynanie nowych działań, które miały udowodnić, że nadal potrafię dowozić. To zwiększało obciążenie i ryzyko następnej porażki. Najważniejsza lekcja brzmi: osoba będąca celem może sama zachować się krzywdząco. Uznanie tego nie unieważnia wcześniejszej presji, lecz jest warunkiem wiarygodności.</a:t>
            </a:r>
          </a:p>
          <a:p>
            <a:endParaRPr/>
          </a:p>
          <a:p>
            <a:r>
              <a:t>[Sources]</a:t>
            </a:r>
          </a:p>
          <a:p>
            <a:r>
              <a:t>- Zanonimizowane archiwum autora: eksporty Discord, zrzuty ekranu, korespondencja i publiczne publikacje z lat 2024-2026.</a:t>
            </a:r>
          </a:p>
          <a:p>
            <a:r>
              <a:t>- Shields et al. (2016). Acute stress and executive functions. https://doi.org/10.1016/j.neubiorev.2016.06.038</a:t>
            </a:r>
          </a:p>
          <a:p>
            <a:r>
              <a:t>- Suler, J. (2004). The Online Disinhibition Effect. https://doi.org/10.1089/1094931041291295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Perspektywa cyberbezpieczeństwa nie ma zamienić ludzi w techniczne zagrożenia. Ma dostarczyć procedury tam, gdzie emocje utrudniają decyzje. W incydencie bezpieczeństwa nie odpowiadamy impulsywnie na każdy alert. Ustalamy zasoby, źródła, priorytety i właścicieli decyzji. Podobnie w kryzysie reputacyjnym potrzebujemy zespołu, rejestru dowodów, kryteriów reakcji i momentów, w których nie odpowiadamy publicznie. Model NIST SP 800-61r3 adaptuję, a nie stosuję dosłownie. Chronionymi zasobami są bezpieczeństwo osoby, zdolność do pracy, relacje zawodowe i integralność informacji. Najważniejszym pierwszym krokiem jest odzyskanie zdolności do spokojnej decyzji. Bez tego każda odpowiedź może zwiększyć skalę incydentu.</a:t>
            </a:r>
          </a:p>
          <a:p>
            <a:endParaRPr/>
          </a:p>
          <a:p>
            <a:r>
              <a:t>[Sources]</a:t>
            </a:r>
          </a:p>
          <a:p>
            <a:r>
              <a:t>- NIST SP 800-61r3 (2025). Incident Response Recommendations. https://doi.org/10.6028/NIST.SP.800-61r3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Najpierw trzeba ustalić typ zdarzenia. Czy mamy do czynienia z uzasadnioną reklamacją, fałszywym twierdzeniem o faktach, obraźliwym komentarzem, mobilizacją czy zagrożeniem bezpieczeństwa? Następnie ograniczamy skutki. Może to oznaczać zmianę dostępu, wyłączenie powiadomień, przekazanie komunikacji jednej osobie, zgłoszenie treści platformie albo czasowe wycofanie z kanału. Ograniczenie nie jest zaprzeczeniem problemu. Ma przywrócić zdolność do podejmowania decyzji. Odzyskiwanie obejmuje naprawę własnych zobowiązań, wsparcie psychologiczne i prawne oraz powrót do normalnej pracy. Jeżeli cała energia osoby jest zużywana na monitorowanie narracji, incydent nadal trwa, nawet gdy przez kilka dni nie pojawiają się nowe publikacje.</a:t>
            </a:r>
          </a:p>
          <a:p>
            <a:endParaRPr/>
          </a:p>
          <a:p>
            <a:r>
              <a:t>[Sources]</a:t>
            </a:r>
          </a:p>
          <a:p>
            <a:r>
              <a:t>- NIST SP 800-61r3 (2025). Incident Response Recommendations. https://doi.org/10.6028/NIST.SP.800-61r3</a:t>
            </a:r>
          </a:p>
          <a:p>
            <a:r>
              <a:t>- Stevens et al. (2021). Adult cyberharassment. https://doi.org/10.1089/cyber.2020.0253</a:t>
            </a:r>
          </a:p>
          <a:p>
            <a:r>
              <a:t>- Verkuil et al. (2015). Workplace bullying and mental health. https://doi.org/10.1371/journal.pone.0135225</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Najczęstszy</a:t>
            </a:r>
            <a:r>
              <a:rPr dirty="0"/>
              <a:t> </a:t>
            </a:r>
            <a:r>
              <a:rPr dirty="0" err="1"/>
              <a:t>błąd</a:t>
            </a:r>
            <a:r>
              <a:rPr dirty="0"/>
              <a:t> to </a:t>
            </a:r>
            <a:r>
              <a:rPr dirty="0" err="1"/>
              <a:t>odpowiadanie</a:t>
            </a:r>
            <a:r>
              <a:rPr dirty="0"/>
              <a:t> </a:t>
            </a:r>
            <a:r>
              <a:rPr dirty="0" err="1"/>
              <a:t>na</a:t>
            </a:r>
            <a:r>
              <a:rPr dirty="0"/>
              <a:t> </a:t>
            </a:r>
            <a:r>
              <a:rPr dirty="0" err="1"/>
              <a:t>wszystko</a:t>
            </a:r>
            <a:r>
              <a:rPr dirty="0"/>
              <a:t> </a:t>
            </a:r>
            <a:r>
              <a:rPr dirty="0" err="1"/>
              <a:t>publicznym</a:t>
            </a:r>
            <a:r>
              <a:rPr dirty="0"/>
              <a:t> </a:t>
            </a:r>
            <a:r>
              <a:rPr dirty="0" err="1"/>
              <a:t>sporem</a:t>
            </a:r>
            <a:r>
              <a:rPr dirty="0"/>
              <a:t> </a:t>
            </a:r>
            <a:r>
              <a:rPr dirty="0" err="1"/>
              <a:t>albo</a:t>
            </a:r>
            <a:r>
              <a:rPr dirty="0"/>
              <a:t> </a:t>
            </a:r>
            <a:r>
              <a:rPr dirty="0" err="1"/>
              <a:t>całkowitym</a:t>
            </a:r>
            <a:r>
              <a:rPr dirty="0"/>
              <a:t> </a:t>
            </a:r>
            <a:r>
              <a:rPr dirty="0" err="1"/>
              <a:t>milczeniem</a:t>
            </a:r>
            <a:r>
              <a:rPr dirty="0"/>
              <a:t>. </a:t>
            </a:r>
            <a:r>
              <a:rPr dirty="0" err="1"/>
              <a:t>Uzasadniona</a:t>
            </a:r>
            <a:r>
              <a:rPr dirty="0"/>
              <a:t> </a:t>
            </a:r>
            <a:r>
              <a:rPr dirty="0" err="1"/>
              <a:t>krytyka</a:t>
            </a:r>
            <a:r>
              <a:rPr dirty="0"/>
              <a:t> </a:t>
            </a:r>
            <a:r>
              <a:rPr dirty="0" err="1"/>
              <a:t>wymaga</a:t>
            </a:r>
            <a:r>
              <a:rPr dirty="0"/>
              <a:t> </a:t>
            </a:r>
            <a:r>
              <a:rPr dirty="0" err="1"/>
              <a:t>konkretnej</a:t>
            </a:r>
            <a:r>
              <a:rPr dirty="0"/>
              <a:t> </a:t>
            </a:r>
            <a:r>
              <a:rPr dirty="0" err="1"/>
              <a:t>odpowiedzi</a:t>
            </a:r>
            <a:r>
              <a:rPr dirty="0"/>
              <a:t> </a:t>
            </a:r>
            <a:r>
              <a:rPr dirty="0" err="1"/>
              <a:t>i</a:t>
            </a:r>
            <a:r>
              <a:rPr dirty="0"/>
              <a:t> </a:t>
            </a:r>
            <a:r>
              <a:rPr dirty="0" err="1"/>
              <a:t>naprawy</a:t>
            </a:r>
            <a:r>
              <a:rPr dirty="0"/>
              <a:t>. </a:t>
            </a:r>
            <a:r>
              <a:rPr dirty="0" err="1"/>
              <a:t>Fałszywe</a:t>
            </a:r>
            <a:r>
              <a:rPr dirty="0"/>
              <a:t> </a:t>
            </a:r>
            <a:r>
              <a:rPr dirty="0" err="1"/>
              <a:t>twierdzenie</a:t>
            </a:r>
            <a:r>
              <a:rPr dirty="0"/>
              <a:t> o </a:t>
            </a:r>
            <a:r>
              <a:rPr dirty="0" err="1"/>
              <a:t>faktach</a:t>
            </a:r>
            <a:r>
              <a:rPr dirty="0"/>
              <a:t> </a:t>
            </a:r>
            <a:r>
              <a:rPr dirty="0" err="1"/>
              <a:t>wymaga</a:t>
            </a:r>
            <a:r>
              <a:rPr dirty="0"/>
              <a:t> </a:t>
            </a:r>
            <a:r>
              <a:rPr dirty="0" err="1"/>
              <a:t>krótkiej</a:t>
            </a:r>
            <a:r>
              <a:rPr dirty="0"/>
              <a:t> </a:t>
            </a:r>
            <a:r>
              <a:rPr dirty="0" err="1"/>
              <a:t>korekty</a:t>
            </a:r>
            <a:r>
              <a:rPr dirty="0"/>
              <a:t> z </a:t>
            </a:r>
            <a:r>
              <a:rPr dirty="0" err="1"/>
              <a:t>dokumentem</a:t>
            </a:r>
            <a:r>
              <a:rPr dirty="0"/>
              <a:t>, a </a:t>
            </a:r>
            <a:r>
              <a:rPr dirty="0" err="1"/>
              <a:t>nie</a:t>
            </a:r>
            <a:r>
              <a:rPr dirty="0"/>
              <a:t> </a:t>
            </a:r>
            <a:r>
              <a:rPr dirty="0" err="1"/>
              <a:t>wielogodzinnej</a:t>
            </a:r>
            <a:r>
              <a:rPr dirty="0"/>
              <a:t> </a:t>
            </a:r>
            <a:r>
              <a:rPr dirty="0" err="1"/>
              <a:t>autobiografii</a:t>
            </a:r>
            <a:r>
              <a:rPr dirty="0"/>
              <a:t>. </a:t>
            </a:r>
            <a:r>
              <a:rPr dirty="0" err="1"/>
              <a:t>Nękanie</a:t>
            </a:r>
            <a:r>
              <a:rPr dirty="0"/>
              <a:t> </a:t>
            </a:r>
            <a:r>
              <a:rPr dirty="0" err="1"/>
              <a:t>wymaga</a:t>
            </a:r>
            <a:r>
              <a:rPr dirty="0"/>
              <a:t> </a:t>
            </a:r>
            <a:r>
              <a:rPr dirty="0" err="1"/>
              <a:t>granic</a:t>
            </a:r>
            <a:r>
              <a:rPr dirty="0"/>
              <a:t>, </a:t>
            </a:r>
            <a:r>
              <a:rPr dirty="0" err="1"/>
              <a:t>dokumentacji</a:t>
            </a:r>
            <a:r>
              <a:rPr dirty="0"/>
              <a:t> </a:t>
            </a:r>
            <a:r>
              <a:rPr dirty="0" err="1"/>
              <a:t>i</a:t>
            </a:r>
            <a:r>
              <a:rPr dirty="0"/>
              <a:t> </a:t>
            </a:r>
            <a:r>
              <a:rPr dirty="0" err="1"/>
              <a:t>zgłoszenia</a:t>
            </a:r>
            <a:r>
              <a:rPr dirty="0"/>
              <a:t>. </a:t>
            </a:r>
            <a:r>
              <a:rPr dirty="0" err="1"/>
              <a:t>Wiarygodna</a:t>
            </a:r>
            <a:r>
              <a:rPr dirty="0"/>
              <a:t> </a:t>
            </a:r>
            <a:r>
              <a:rPr dirty="0" err="1"/>
              <a:t>groźba</a:t>
            </a:r>
            <a:r>
              <a:rPr dirty="0"/>
              <a:t>, doxxing </a:t>
            </a:r>
            <a:r>
              <a:rPr dirty="0" err="1"/>
              <a:t>albo</a:t>
            </a:r>
            <a:r>
              <a:rPr dirty="0"/>
              <a:t> </a:t>
            </a:r>
            <a:r>
              <a:rPr dirty="0" err="1"/>
              <a:t>ryzyko</a:t>
            </a:r>
            <a:r>
              <a:rPr dirty="0"/>
              <a:t> </a:t>
            </a:r>
            <a:r>
              <a:rPr dirty="0" err="1"/>
              <a:t>dla</a:t>
            </a:r>
            <a:r>
              <a:rPr dirty="0"/>
              <a:t> </a:t>
            </a:r>
            <a:r>
              <a:rPr dirty="0" err="1"/>
              <a:t>bezpieczeństwa</a:t>
            </a:r>
            <a:r>
              <a:rPr dirty="0"/>
              <a:t> </a:t>
            </a:r>
            <a:r>
              <a:rPr dirty="0" err="1"/>
              <a:t>wymagają</a:t>
            </a:r>
            <a:r>
              <a:rPr dirty="0"/>
              <a:t> </a:t>
            </a:r>
            <a:r>
              <a:rPr dirty="0" err="1"/>
              <a:t>pomocy</a:t>
            </a:r>
            <a:r>
              <a:rPr dirty="0"/>
              <a:t> </a:t>
            </a:r>
            <a:r>
              <a:rPr dirty="0" err="1"/>
              <a:t>prawnika</a:t>
            </a:r>
            <a:r>
              <a:rPr dirty="0"/>
              <a:t>, platformy </a:t>
            </a:r>
            <a:r>
              <a:rPr dirty="0" err="1"/>
              <a:t>lub</a:t>
            </a:r>
            <a:r>
              <a:rPr dirty="0"/>
              <a:t> </a:t>
            </a:r>
            <a:r>
              <a:rPr dirty="0" err="1"/>
              <a:t>właściwych</a:t>
            </a:r>
            <a:r>
              <a:rPr dirty="0"/>
              <a:t> </a:t>
            </a:r>
            <a:r>
              <a:rPr dirty="0" err="1"/>
              <a:t>organów</a:t>
            </a:r>
            <a:r>
              <a:rPr dirty="0"/>
              <a:t>. </a:t>
            </a:r>
            <a:r>
              <a:rPr dirty="0" err="1"/>
              <a:t>Kategorie</a:t>
            </a:r>
            <a:r>
              <a:rPr dirty="0"/>
              <a:t> </a:t>
            </a:r>
            <a:r>
              <a:rPr dirty="0" err="1"/>
              <a:t>mogą</a:t>
            </a:r>
            <a:r>
              <a:rPr dirty="0"/>
              <a:t> </a:t>
            </a:r>
            <a:r>
              <a:rPr dirty="0" err="1"/>
              <a:t>się</a:t>
            </a:r>
            <a:r>
              <a:rPr dirty="0"/>
              <a:t> </a:t>
            </a:r>
            <a:r>
              <a:rPr dirty="0" err="1"/>
              <a:t>nakładać</a:t>
            </a:r>
            <a:r>
              <a:rPr dirty="0"/>
              <a:t>. </a:t>
            </a:r>
            <a:r>
              <a:rPr dirty="0" err="1"/>
              <a:t>Jedna</a:t>
            </a:r>
            <a:r>
              <a:rPr dirty="0"/>
              <a:t> </a:t>
            </a:r>
            <a:r>
              <a:rPr dirty="0" err="1"/>
              <a:t>publikacja</a:t>
            </a:r>
            <a:r>
              <a:rPr dirty="0"/>
              <a:t> </a:t>
            </a:r>
            <a:r>
              <a:rPr dirty="0" err="1"/>
              <a:t>może</a:t>
            </a:r>
            <a:r>
              <a:rPr dirty="0"/>
              <a:t> </a:t>
            </a:r>
            <a:r>
              <a:rPr dirty="0" err="1"/>
              <a:t>zawierać</a:t>
            </a:r>
            <a:r>
              <a:rPr dirty="0"/>
              <a:t> </a:t>
            </a:r>
            <a:r>
              <a:rPr dirty="0" err="1"/>
              <a:t>zasadną</a:t>
            </a:r>
            <a:r>
              <a:rPr dirty="0"/>
              <a:t> </a:t>
            </a:r>
            <a:r>
              <a:rPr dirty="0" err="1"/>
              <a:t>reklamację</a:t>
            </a:r>
            <a:r>
              <a:rPr dirty="0"/>
              <a:t> </a:t>
            </a:r>
            <a:r>
              <a:rPr dirty="0" err="1"/>
              <a:t>i</a:t>
            </a:r>
            <a:r>
              <a:rPr dirty="0"/>
              <a:t> </a:t>
            </a:r>
            <a:r>
              <a:rPr dirty="0" err="1"/>
              <a:t>jednocześnie</a:t>
            </a:r>
            <a:r>
              <a:rPr dirty="0"/>
              <a:t> </a:t>
            </a:r>
            <a:r>
              <a:rPr dirty="0" err="1"/>
              <a:t>obraźliwe</a:t>
            </a:r>
            <a:r>
              <a:rPr dirty="0"/>
              <a:t> </a:t>
            </a:r>
            <a:r>
              <a:rPr dirty="0" err="1"/>
              <a:t>elementy</a:t>
            </a:r>
            <a:r>
              <a:rPr dirty="0"/>
              <a:t>. </a:t>
            </a:r>
            <a:r>
              <a:rPr dirty="0" err="1"/>
              <a:t>Wtedy</a:t>
            </a:r>
            <a:r>
              <a:rPr dirty="0"/>
              <a:t> </a:t>
            </a:r>
            <a:r>
              <a:rPr dirty="0" err="1"/>
              <a:t>odpowiadamy</a:t>
            </a:r>
            <a:r>
              <a:rPr dirty="0"/>
              <a:t> </a:t>
            </a:r>
            <a:r>
              <a:rPr dirty="0" err="1"/>
              <a:t>na</a:t>
            </a:r>
            <a:r>
              <a:rPr dirty="0"/>
              <a:t> </a:t>
            </a:r>
            <a:r>
              <a:rPr dirty="0" err="1"/>
              <a:t>część</a:t>
            </a:r>
            <a:r>
              <a:rPr dirty="0"/>
              <a:t> </a:t>
            </a:r>
            <a:r>
              <a:rPr dirty="0" err="1"/>
              <a:t>merytoryczną</a:t>
            </a:r>
            <a:r>
              <a:rPr dirty="0"/>
              <a:t>, ale </a:t>
            </a:r>
            <a:r>
              <a:rPr dirty="0" err="1"/>
              <a:t>nie</a:t>
            </a:r>
            <a:r>
              <a:rPr dirty="0"/>
              <a:t> </a:t>
            </a:r>
            <a:r>
              <a:rPr dirty="0" err="1"/>
              <a:t>akceptujemy</a:t>
            </a:r>
            <a:r>
              <a:rPr dirty="0"/>
              <a:t> </a:t>
            </a:r>
            <a:r>
              <a:rPr dirty="0" err="1"/>
              <a:t>formy</a:t>
            </a:r>
            <a:r>
              <a:rPr dirty="0"/>
              <a:t>. </a:t>
            </a:r>
            <a:r>
              <a:rPr dirty="0" err="1"/>
              <a:t>Macierz</a:t>
            </a:r>
            <a:r>
              <a:rPr dirty="0"/>
              <a:t> ma </a:t>
            </a:r>
            <a:r>
              <a:rPr dirty="0" err="1"/>
              <a:t>chronić</a:t>
            </a:r>
            <a:r>
              <a:rPr dirty="0"/>
              <a:t> </a:t>
            </a:r>
            <a:r>
              <a:rPr dirty="0" err="1"/>
              <a:t>przed</a:t>
            </a:r>
            <a:r>
              <a:rPr dirty="0"/>
              <a:t> </a:t>
            </a:r>
            <a:r>
              <a:rPr dirty="0" err="1"/>
              <a:t>dwoma</a:t>
            </a:r>
            <a:r>
              <a:rPr dirty="0"/>
              <a:t> </a:t>
            </a:r>
            <a:r>
              <a:rPr dirty="0" err="1"/>
              <a:t>błędami</a:t>
            </a:r>
            <a:r>
              <a:rPr dirty="0"/>
              <a:t>: </a:t>
            </a:r>
            <a:r>
              <a:rPr dirty="0" err="1"/>
              <a:t>nazywaniem</a:t>
            </a:r>
            <a:r>
              <a:rPr dirty="0"/>
              <a:t> </a:t>
            </a:r>
            <a:r>
              <a:rPr dirty="0" err="1"/>
              <a:t>każdej</a:t>
            </a:r>
            <a:r>
              <a:rPr dirty="0"/>
              <a:t> </a:t>
            </a:r>
            <a:r>
              <a:rPr dirty="0" err="1"/>
              <a:t>krytyki</a:t>
            </a:r>
            <a:r>
              <a:rPr dirty="0"/>
              <a:t> </a:t>
            </a:r>
            <a:r>
              <a:rPr dirty="0" err="1"/>
              <a:t>hejtem</a:t>
            </a:r>
            <a:r>
              <a:rPr dirty="0"/>
              <a:t> </a:t>
            </a:r>
            <a:r>
              <a:rPr dirty="0" err="1"/>
              <a:t>oraz</a:t>
            </a:r>
            <a:r>
              <a:rPr dirty="0"/>
              <a:t> </a:t>
            </a:r>
            <a:r>
              <a:rPr dirty="0" err="1"/>
              <a:t>tolerowaniem</a:t>
            </a:r>
            <a:r>
              <a:rPr dirty="0"/>
              <a:t> </a:t>
            </a:r>
            <a:r>
              <a:rPr dirty="0" err="1"/>
              <a:t>nękania</a:t>
            </a:r>
            <a:r>
              <a:rPr dirty="0"/>
              <a:t> </a:t>
            </a:r>
            <a:r>
              <a:rPr dirty="0" err="1"/>
              <a:t>dlatego</a:t>
            </a:r>
            <a:r>
              <a:rPr dirty="0"/>
              <a:t>, </a:t>
            </a:r>
            <a:r>
              <a:rPr dirty="0" err="1"/>
              <a:t>że</a:t>
            </a:r>
            <a:r>
              <a:rPr dirty="0"/>
              <a:t> </a:t>
            </a:r>
            <a:r>
              <a:rPr dirty="0" err="1"/>
              <a:t>konflikt</a:t>
            </a:r>
            <a:r>
              <a:rPr dirty="0"/>
              <a:t> </a:t>
            </a:r>
            <a:r>
              <a:rPr dirty="0" err="1"/>
              <a:t>rozpoczął</a:t>
            </a:r>
            <a:r>
              <a:rPr dirty="0"/>
              <a:t> </a:t>
            </a:r>
            <a:r>
              <a:rPr dirty="0" err="1"/>
              <a:t>się</a:t>
            </a:r>
            <a:r>
              <a:rPr dirty="0"/>
              <a:t> od </a:t>
            </a:r>
            <a:r>
              <a:rPr dirty="0" err="1"/>
              <a:t>realnego</a:t>
            </a:r>
            <a:r>
              <a:rPr dirty="0"/>
              <a:t> </a:t>
            </a:r>
            <a:r>
              <a:rPr dirty="0" err="1"/>
              <a:t>problemu</a:t>
            </a:r>
            <a:r>
              <a:rPr dirty="0"/>
              <a:t>.</a:t>
            </a:r>
          </a:p>
          <a:p>
            <a:endParaRPr dirty="0"/>
          </a:p>
          <a:p>
            <a:r>
              <a:rPr dirty="0"/>
              <a:t>[Sources]</a:t>
            </a:r>
          </a:p>
          <a:p>
            <a:r>
              <a:rPr dirty="0"/>
              <a:t>- NIST SP 800-61r3 (2025). Incident Response Recommendations. https://doi.org/10.6028/NIST.SP.800-61r3</a:t>
            </a:r>
          </a:p>
          <a:p>
            <a:r>
              <a:rPr dirty="0"/>
              <a:t>- Stevens et al. (2021). Adult </a:t>
            </a:r>
            <a:r>
              <a:rPr dirty="0" err="1"/>
              <a:t>cyberharassment</a:t>
            </a:r>
            <a:r>
              <a:rPr dirty="0"/>
              <a:t>. https://doi.org/10.1089/cyber.2020.0253</a:t>
            </a:r>
          </a:p>
          <a:p>
            <a:r>
              <a:rPr dirty="0"/>
              <a:t>- Ecker et al. (2022). Misinformation and correction. https://doi.org/10.1038/s44159-021-00006-y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err="1"/>
              <a:t>Społeczność</a:t>
            </a:r>
            <a:r>
              <a:rPr dirty="0"/>
              <a:t> </a:t>
            </a:r>
            <a:r>
              <a:rPr dirty="0" err="1"/>
              <a:t>ekspercka</a:t>
            </a:r>
            <a:r>
              <a:rPr dirty="0"/>
              <a:t> </a:t>
            </a:r>
            <a:r>
              <a:rPr dirty="0" err="1"/>
              <a:t>nie</a:t>
            </a:r>
            <a:r>
              <a:rPr dirty="0"/>
              <a:t> </a:t>
            </a:r>
            <a:r>
              <a:rPr dirty="0" err="1"/>
              <a:t>musi</a:t>
            </a:r>
            <a:r>
              <a:rPr dirty="0"/>
              <a:t> </a:t>
            </a:r>
            <a:r>
              <a:rPr dirty="0" err="1"/>
              <a:t>rezygnować</a:t>
            </a:r>
            <a:r>
              <a:rPr dirty="0"/>
              <a:t> z </a:t>
            </a:r>
            <a:r>
              <a:rPr dirty="0" err="1"/>
              <a:t>kontroli</a:t>
            </a:r>
            <a:r>
              <a:rPr dirty="0"/>
              <a:t> </a:t>
            </a:r>
            <a:r>
              <a:rPr dirty="0" err="1"/>
              <a:t>standardów</a:t>
            </a:r>
            <a:r>
              <a:rPr dirty="0"/>
              <a:t>. </a:t>
            </a:r>
            <a:r>
              <a:rPr dirty="0" err="1"/>
              <a:t>Potrzebuje</a:t>
            </a:r>
            <a:r>
              <a:rPr dirty="0"/>
              <a:t> </a:t>
            </a:r>
            <a:r>
              <a:rPr dirty="0" err="1"/>
              <a:t>procedury</a:t>
            </a:r>
            <a:r>
              <a:rPr dirty="0"/>
              <a:t>. </a:t>
            </a:r>
            <a:r>
              <a:rPr dirty="0" err="1"/>
              <a:t>Najpierw</a:t>
            </a:r>
            <a:r>
              <a:rPr dirty="0"/>
              <a:t> </a:t>
            </a:r>
            <a:r>
              <a:rPr dirty="0" err="1"/>
              <a:t>należy</a:t>
            </a:r>
            <a:r>
              <a:rPr dirty="0"/>
              <a:t> </a:t>
            </a:r>
            <a:r>
              <a:rPr dirty="0" err="1"/>
              <a:t>oddzielić</a:t>
            </a:r>
            <a:r>
              <a:rPr dirty="0"/>
              <a:t> </a:t>
            </a:r>
            <a:r>
              <a:rPr dirty="0" err="1"/>
              <a:t>zarzut</a:t>
            </a:r>
            <a:r>
              <a:rPr dirty="0"/>
              <a:t> od </a:t>
            </a:r>
            <a:r>
              <a:rPr dirty="0" err="1"/>
              <a:t>całej</a:t>
            </a:r>
            <a:r>
              <a:rPr dirty="0"/>
              <a:t> </a:t>
            </a:r>
            <a:r>
              <a:rPr dirty="0" err="1"/>
              <a:t>osoby</a:t>
            </a:r>
            <a:r>
              <a:rPr dirty="0"/>
              <a:t>. </a:t>
            </a:r>
            <a:r>
              <a:rPr dirty="0" err="1"/>
              <a:t>Następnie</a:t>
            </a:r>
            <a:r>
              <a:rPr dirty="0"/>
              <a:t> </a:t>
            </a:r>
            <a:r>
              <a:rPr dirty="0" err="1"/>
              <a:t>sprawdzić</a:t>
            </a:r>
            <a:r>
              <a:rPr dirty="0"/>
              <a:t> </a:t>
            </a:r>
            <a:r>
              <a:rPr dirty="0" err="1"/>
              <a:t>źródło</a:t>
            </a:r>
            <a:r>
              <a:rPr dirty="0"/>
              <a:t> </a:t>
            </a:r>
            <a:r>
              <a:rPr dirty="0" err="1"/>
              <a:t>i</a:t>
            </a:r>
            <a:r>
              <a:rPr dirty="0"/>
              <a:t> </a:t>
            </a:r>
            <a:r>
              <a:rPr dirty="0" err="1"/>
              <a:t>ustalić</a:t>
            </a:r>
            <a:r>
              <a:rPr dirty="0"/>
              <a:t>, </a:t>
            </a:r>
            <a:r>
              <a:rPr dirty="0" err="1"/>
              <a:t>czy</a:t>
            </a:r>
            <a:r>
              <a:rPr dirty="0"/>
              <a:t> </a:t>
            </a:r>
            <a:r>
              <a:rPr dirty="0" err="1"/>
              <a:t>kilka</a:t>
            </a:r>
            <a:r>
              <a:rPr dirty="0"/>
              <a:t> </a:t>
            </a:r>
            <a:r>
              <a:rPr dirty="0" err="1"/>
              <a:t>wiadomości</a:t>
            </a:r>
            <a:r>
              <a:rPr dirty="0"/>
              <a:t> </a:t>
            </a:r>
            <a:r>
              <a:rPr dirty="0" err="1"/>
              <a:t>nie</a:t>
            </a:r>
            <a:r>
              <a:rPr dirty="0"/>
              <a:t> </a:t>
            </a:r>
            <a:r>
              <a:rPr dirty="0" err="1"/>
              <a:t>pochodzi</a:t>
            </a:r>
            <a:r>
              <a:rPr dirty="0"/>
              <a:t> z </a:t>
            </a:r>
            <a:r>
              <a:rPr dirty="0" err="1"/>
              <a:t>tej</a:t>
            </a:r>
            <a:r>
              <a:rPr dirty="0"/>
              <a:t> </a:t>
            </a:r>
            <a:r>
              <a:rPr dirty="0" err="1"/>
              <a:t>samej</a:t>
            </a:r>
            <a:r>
              <a:rPr dirty="0"/>
              <a:t> </a:t>
            </a:r>
            <a:r>
              <a:rPr dirty="0" err="1"/>
              <a:t>sieci</a:t>
            </a:r>
            <a:r>
              <a:rPr dirty="0"/>
              <a:t>. </a:t>
            </a:r>
            <a:r>
              <a:rPr dirty="0" err="1"/>
              <a:t>Trzeba</a:t>
            </a:r>
            <a:r>
              <a:rPr dirty="0"/>
              <a:t> </a:t>
            </a:r>
            <a:r>
              <a:rPr dirty="0" err="1"/>
              <a:t>wysłuchać</a:t>
            </a:r>
            <a:r>
              <a:rPr dirty="0"/>
              <a:t> </a:t>
            </a:r>
            <a:r>
              <a:rPr dirty="0" err="1"/>
              <a:t>drugiej</a:t>
            </a:r>
            <a:r>
              <a:rPr dirty="0"/>
              <a:t> </a:t>
            </a:r>
            <a:r>
              <a:rPr dirty="0" err="1"/>
              <a:t>strony</a:t>
            </a:r>
            <a:r>
              <a:rPr dirty="0"/>
              <a:t> </a:t>
            </a:r>
            <a:r>
              <a:rPr dirty="0" err="1"/>
              <a:t>i</a:t>
            </a:r>
            <a:r>
              <a:rPr dirty="0"/>
              <a:t> </a:t>
            </a:r>
            <a:r>
              <a:rPr dirty="0" err="1"/>
              <a:t>ograniczyć</a:t>
            </a:r>
            <a:r>
              <a:rPr dirty="0"/>
              <a:t> </a:t>
            </a:r>
            <a:r>
              <a:rPr dirty="0" err="1"/>
              <a:t>ujawniane</a:t>
            </a:r>
            <a:r>
              <a:rPr dirty="0"/>
              <a:t> </a:t>
            </a:r>
            <a:r>
              <a:rPr dirty="0" err="1"/>
              <a:t>informacje</a:t>
            </a:r>
            <a:r>
              <a:rPr dirty="0"/>
              <a:t> do minimum. Osoba </a:t>
            </a:r>
            <a:r>
              <a:rPr dirty="0" err="1"/>
              <a:t>pozostająca</a:t>
            </a:r>
            <a:r>
              <a:rPr dirty="0"/>
              <a:t> w </a:t>
            </a:r>
            <a:r>
              <a:rPr dirty="0" err="1"/>
              <a:t>konflikcie</a:t>
            </a:r>
            <a:r>
              <a:rPr dirty="0"/>
              <a:t> </a:t>
            </a:r>
            <a:r>
              <a:rPr dirty="0" err="1"/>
              <a:t>nie</a:t>
            </a:r>
            <a:r>
              <a:rPr dirty="0"/>
              <a:t> </a:t>
            </a:r>
            <a:r>
              <a:rPr dirty="0" err="1"/>
              <a:t>powinna</a:t>
            </a:r>
            <a:r>
              <a:rPr dirty="0"/>
              <a:t> </a:t>
            </a:r>
            <a:r>
              <a:rPr dirty="0" err="1"/>
              <a:t>samodzielnie</a:t>
            </a:r>
            <a:r>
              <a:rPr dirty="0"/>
              <a:t> </a:t>
            </a:r>
            <a:r>
              <a:rPr dirty="0" err="1"/>
              <a:t>rozstrzygać</a:t>
            </a:r>
            <a:r>
              <a:rPr dirty="0"/>
              <a:t> </a:t>
            </a:r>
            <a:r>
              <a:rPr dirty="0" err="1"/>
              <a:t>sprawy</a:t>
            </a:r>
            <a:r>
              <a:rPr dirty="0"/>
              <a:t> w </a:t>
            </a:r>
            <a:r>
              <a:rPr dirty="0" err="1"/>
              <a:t>roli</a:t>
            </a:r>
            <a:r>
              <a:rPr dirty="0"/>
              <a:t> </a:t>
            </a:r>
            <a:r>
              <a:rPr dirty="0" err="1"/>
              <a:t>moderatora</a:t>
            </a:r>
            <a:r>
              <a:rPr dirty="0"/>
              <a:t> </a:t>
            </a:r>
            <a:r>
              <a:rPr dirty="0" err="1"/>
              <a:t>albo</a:t>
            </a:r>
            <a:r>
              <a:rPr dirty="0"/>
              <a:t> </a:t>
            </a:r>
            <a:r>
              <a:rPr dirty="0" err="1"/>
              <a:t>członka</a:t>
            </a:r>
            <a:r>
              <a:rPr dirty="0"/>
              <a:t> </a:t>
            </a:r>
            <a:r>
              <a:rPr dirty="0" err="1"/>
              <a:t>rady</a:t>
            </a:r>
            <a:r>
              <a:rPr dirty="0"/>
              <a:t>. Po </a:t>
            </a:r>
            <a:r>
              <a:rPr dirty="0" err="1"/>
              <a:t>decyzji</a:t>
            </a:r>
            <a:r>
              <a:rPr dirty="0"/>
              <a:t> </a:t>
            </a:r>
            <a:r>
              <a:rPr dirty="0" err="1"/>
              <a:t>powinien</a:t>
            </a:r>
            <a:r>
              <a:rPr dirty="0"/>
              <a:t> </a:t>
            </a:r>
            <a:r>
              <a:rPr dirty="0" err="1"/>
              <a:t>istnieć</a:t>
            </a:r>
            <a:r>
              <a:rPr dirty="0"/>
              <a:t> </a:t>
            </a:r>
            <a:r>
              <a:rPr dirty="0" err="1"/>
              <a:t>termin</a:t>
            </a:r>
            <a:r>
              <a:rPr dirty="0"/>
              <a:t> </a:t>
            </a:r>
            <a:r>
              <a:rPr dirty="0" err="1"/>
              <a:t>ponownej</a:t>
            </a:r>
            <a:r>
              <a:rPr dirty="0"/>
              <a:t> </a:t>
            </a:r>
            <a:r>
              <a:rPr dirty="0" err="1"/>
              <a:t>oceny</a:t>
            </a:r>
            <a:r>
              <a:rPr dirty="0"/>
              <a:t>. </a:t>
            </a:r>
            <a:r>
              <a:rPr dirty="0" err="1"/>
              <a:t>Jeżeli</a:t>
            </a:r>
            <a:r>
              <a:rPr dirty="0"/>
              <a:t> </a:t>
            </a:r>
            <a:r>
              <a:rPr dirty="0" err="1"/>
              <a:t>pojawia</a:t>
            </a:r>
            <a:r>
              <a:rPr dirty="0"/>
              <a:t> </a:t>
            </a:r>
            <a:r>
              <a:rPr dirty="0" err="1"/>
              <a:t>się</a:t>
            </a:r>
            <a:r>
              <a:rPr dirty="0"/>
              <a:t> </a:t>
            </a:r>
            <a:r>
              <a:rPr dirty="0" err="1"/>
              <a:t>kontrdowód</a:t>
            </a:r>
            <a:r>
              <a:rPr dirty="0"/>
              <a:t>, </a:t>
            </a:r>
            <a:r>
              <a:rPr dirty="0" err="1"/>
              <a:t>naprawa</a:t>
            </a:r>
            <a:r>
              <a:rPr dirty="0"/>
              <a:t> </a:t>
            </a:r>
            <a:r>
              <a:rPr dirty="0" err="1"/>
              <a:t>albo</a:t>
            </a:r>
            <a:r>
              <a:rPr dirty="0"/>
              <a:t> </a:t>
            </a:r>
            <a:r>
              <a:rPr dirty="0" err="1"/>
              <a:t>sprostowanie</a:t>
            </a:r>
            <a:r>
              <a:rPr dirty="0"/>
              <a:t>, </a:t>
            </a:r>
            <a:r>
              <a:rPr dirty="0" err="1"/>
              <a:t>procedura</a:t>
            </a:r>
            <a:r>
              <a:rPr dirty="0"/>
              <a:t> </a:t>
            </a:r>
            <a:r>
              <a:rPr dirty="0" err="1"/>
              <a:t>musi</a:t>
            </a:r>
            <a:r>
              <a:rPr dirty="0"/>
              <a:t> </a:t>
            </a:r>
            <a:r>
              <a:rPr dirty="0" err="1"/>
              <a:t>umieć</a:t>
            </a:r>
            <a:r>
              <a:rPr dirty="0"/>
              <a:t> </a:t>
            </a:r>
            <a:r>
              <a:rPr dirty="0" err="1"/>
              <a:t>zaktualizować</a:t>
            </a:r>
            <a:r>
              <a:rPr dirty="0"/>
              <a:t> </a:t>
            </a:r>
            <a:r>
              <a:rPr dirty="0" err="1"/>
              <a:t>wynik</a:t>
            </a:r>
            <a:r>
              <a:rPr dirty="0"/>
              <a:t>. </a:t>
            </a:r>
            <a:r>
              <a:rPr dirty="0" err="1"/>
              <a:t>Ważne</a:t>
            </a:r>
            <a:r>
              <a:rPr dirty="0"/>
              <a:t> jest </a:t>
            </a:r>
            <a:r>
              <a:rPr dirty="0" err="1"/>
              <a:t>także</a:t>
            </a:r>
            <a:r>
              <a:rPr dirty="0"/>
              <a:t> </a:t>
            </a:r>
            <a:r>
              <a:rPr dirty="0" err="1"/>
              <a:t>zatrzymanie</a:t>
            </a:r>
            <a:r>
              <a:rPr dirty="0"/>
              <a:t> spillover</a:t>
            </a:r>
            <a:r>
              <a:rPr lang="pl-PL" dirty="0"/>
              <a:t> czyli tego potoku</a:t>
            </a:r>
            <a:r>
              <a:rPr dirty="0"/>
              <a:t>. </a:t>
            </a:r>
            <a:r>
              <a:rPr dirty="0" err="1"/>
              <a:t>Współpracownik</a:t>
            </a:r>
            <a:r>
              <a:rPr dirty="0"/>
              <a:t>, </a:t>
            </a:r>
            <a:r>
              <a:rPr dirty="0" err="1"/>
              <a:t>obrońca</a:t>
            </a:r>
            <a:r>
              <a:rPr dirty="0"/>
              <a:t> </a:t>
            </a:r>
            <a:r>
              <a:rPr dirty="0" err="1"/>
              <a:t>czy</a:t>
            </a:r>
            <a:r>
              <a:rPr dirty="0"/>
              <a:t> </a:t>
            </a:r>
            <a:r>
              <a:rPr dirty="0" err="1"/>
              <a:t>organizator</a:t>
            </a:r>
            <a:r>
              <a:rPr dirty="0"/>
              <a:t> </a:t>
            </a:r>
            <a:r>
              <a:rPr dirty="0" err="1"/>
              <a:t>nie</a:t>
            </a:r>
            <a:r>
              <a:rPr dirty="0"/>
              <a:t> </a:t>
            </a:r>
            <a:r>
              <a:rPr dirty="0" err="1"/>
              <a:t>staje</a:t>
            </a:r>
            <a:r>
              <a:rPr dirty="0"/>
              <a:t> </a:t>
            </a:r>
            <a:r>
              <a:rPr dirty="0" err="1"/>
              <a:t>się</a:t>
            </a:r>
            <a:r>
              <a:rPr dirty="0"/>
              <a:t> </a:t>
            </a:r>
            <a:r>
              <a:rPr dirty="0" err="1"/>
              <a:t>odpowiedzialny</a:t>
            </a:r>
            <a:r>
              <a:rPr dirty="0"/>
              <a:t> za </a:t>
            </a:r>
            <a:r>
              <a:rPr dirty="0" err="1"/>
              <a:t>wszystkie</a:t>
            </a:r>
            <a:r>
              <a:rPr dirty="0"/>
              <a:t> </a:t>
            </a:r>
            <a:r>
              <a:rPr dirty="0" err="1"/>
              <a:t>działania</a:t>
            </a:r>
            <a:r>
              <a:rPr dirty="0"/>
              <a:t> </a:t>
            </a:r>
            <a:r>
              <a:rPr dirty="0" err="1"/>
              <a:t>osoby</a:t>
            </a:r>
            <a:r>
              <a:rPr dirty="0"/>
              <a:t>, z </a:t>
            </a:r>
            <a:r>
              <a:rPr dirty="0" err="1"/>
              <a:t>którą</a:t>
            </a:r>
            <a:r>
              <a:rPr dirty="0"/>
              <a:t> ma </a:t>
            </a:r>
            <a:r>
              <a:rPr dirty="0" err="1"/>
              <a:t>kontakt</a:t>
            </a:r>
            <a:r>
              <a:rPr dirty="0"/>
              <a:t>. </a:t>
            </a:r>
            <a:r>
              <a:rPr dirty="0" err="1"/>
              <a:t>Społeczność</a:t>
            </a:r>
            <a:r>
              <a:rPr dirty="0"/>
              <a:t> </a:t>
            </a:r>
            <a:r>
              <a:rPr dirty="0" err="1"/>
              <a:t>karząca</a:t>
            </a:r>
            <a:r>
              <a:rPr dirty="0"/>
              <a:t> za </a:t>
            </a:r>
            <a:r>
              <a:rPr dirty="0" err="1"/>
              <a:t>neutralność</a:t>
            </a:r>
            <a:r>
              <a:rPr dirty="0"/>
              <a:t> </a:t>
            </a:r>
            <a:r>
              <a:rPr dirty="0" err="1"/>
              <a:t>traci</a:t>
            </a:r>
            <a:r>
              <a:rPr dirty="0"/>
              <a:t> </a:t>
            </a:r>
            <a:r>
              <a:rPr dirty="0" err="1"/>
              <a:t>zdolność</a:t>
            </a:r>
            <a:r>
              <a:rPr dirty="0"/>
              <a:t> do </a:t>
            </a:r>
            <a:r>
              <a:rPr dirty="0" err="1"/>
              <a:t>korekty</a:t>
            </a:r>
            <a:r>
              <a:rPr dirty="0"/>
              <a:t> </a:t>
            </a:r>
            <a:r>
              <a:rPr dirty="0" err="1"/>
              <a:t>własnych</a:t>
            </a:r>
            <a:r>
              <a:rPr dirty="0"/>
              <a:t> </a:t>
            </a:r>
            <a:r>
              <a:rPr dirty="0" err="1"/>
              <a:t>przekonań</a:t>
            </a:r>
            <a:r>
              <a:rPr dirty="0"/>
              <a:t>.</a:t>
            </a:r>
          </a:p>
          <a:p>
            <a:endParaRPr dirty="0"/>
          </a:p>
          <a:p>
            <a:r>
              <a:rPr dirty="0"/>
              <a:t>[Sources]</a:t>
            </a:r>
          </a:p>
          <a:p>
            <a:r>
              <a:rPr dirty="0"/>
              <a:t>- Matthes et al. (2018). The spiral of silence revisited. https://doi.org/10.1177/0093650217745429</a:t>
            </a:r>
          </a:p>
          <a:p>
            <a:r>
              <a:rPr dirty="0"/>
              <a:t>- Kulik et al. (2008). Stigma by association. https://doi.org/10.5465/amr.2008.27752765</a:t>
            </a:r>
          </a:p>
          <a:p>
            <a:r>
              <a:rPr dirty="0"/>
              <a:t>- Ecker et al. (2022). Misinformation and correction. https://doi.org/10.1038/s44159-021-00006-y</a:t>
            </a:r>
          </a:p>
          <a:p>
            <a:r>
              <a:rPr dirty="0"/>
              <a:t>- NIST SP 800-61r3 (2025). Incident Response Recommendations. https://doi.org/10.6028/NIST.SP.800-61r3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Materiał pozwala odtworzyć język, daty, kanały, wymianę plików, mobilizowanie innych oraz próby kontaktu z organizatorami i instytucjami. Pozwala również opisać moje doświadczenie skutków. Nie pozwala jednak czytać w myślach uczestników, diagnozować ich ani ogłaszać zmowy tylko dlatego, że znają się lub działają w tych samych środowiskach. Nie każda utrata współpracy musi być skutkiem konfliktu. Nie każda publikacja jest automatycznie bezprawna. Te oceny wymagają dodatkowych dowodów i właściwej analizy. Ta ostrożność nie osłabia wystąpienia. Pokazuje, że można mocno mówić o obserwowalnej szkodzie bez tworzenia kolejnej totalizującej narracji o innych ludziach.</a:t>
            </a:r>
          </a:p>
          <a:p>
            <a:endParaRPr/>
          </a:p>
          <a:p>
            <a:r>
              <a:t>[Sources]</a:t>
            </a:r>
          </a:p>
          <a:p>
            <a:r>
              <a:t>- Zanonimizowane archiwum autora: eksporty Discord, zrzuty ekranu, korespondencja i publiczne publikacje z lat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Chcę zakończyć pięcioma wnioskami. Po pierwsze, krytyka jest potrzebna, ale o jej funkcji decyduje nie tylko treść. Liczą się powtarzalność, proporcjonalność, ekspansja do otoczenia i gotowość do korekty. </a:t>
            </a:r>
            <a:br>
              <a:rPr lang="pl-PL" dirty="0"/>
            </a:br>
            <a:br>
              <a:rPr lang="pl-PL" dirty="0"/>
            </a:br>
            <a:r>
              <a:rPr lang="pl-PL" dirty="0"/>
              <a:t>Po drugie, negatywne i moralno-emocjonalne treści mają przewagę uwagi i dyfuzji. Nie wolno więc mylić widoczności z prawdziwością ani popularności z jakością dowodu.
Po trzecie, cisza nie oznacza konsensusu. Osoby wspierające mogą milczeć, gdy przewidują ostracyzm lub koszt zawodowy. </a:t>
            </a:r>
            <a:br>
              <a:rPr lang="pl-PL" dirty="0"/>
            </a:br>
            <a:br>
              <a:rPr lang="pl-PL" dirty="0"/>
            </a:br>
            <a:r>
              <a:rPr lang="pl-PL" dirty="0"/>
              <a:t>Po czwarte, deklarowana etyka nie zastępuje procedury. Również działania prowadzone w imię walki z hejtem trzeba oceniać pod kątem proporcjonalności, ochrony osób trzecich i możliwości sprostowania.
Po piąte, z perspektywy </a:t>
            </a:r>
            <a:r>
              <a:rPr lang="pl-PL" dirty="0" err="1"/>
              <a:t>cyberbezpieczeństwa</a:t>
            </a:r>
            <a:r>
              <a:rPr lang="pl-PL" dirty="0"/>
              <a:t> jest to incydent rozproszony. Wymaga zachowania dowodów, kontroli powierzchni ekspozycji, komunikacji z interesariuszami, ochrony kont i współpracowników, jasnego rejestru korekt oraz planu odzyskiwania funkcjonowania</a:t>
            </a:r>
            <a:r>
              <a:rPr lang="pl-PL"/>
              <a:t>. Najważniejsze </a:t>
            </a:r>
            <a:r>
              <a:rPr lang="pl-PL" dirty="0"/>
              <a:t>zdanie tej prelekcji brzmi: realny błąd może uzasadniać odpowiedzialność, lecz nie daje nieograniczonego prawa do społecznego karania osoby.
[</a:t>
            </a:r>
            <a:r>
              <a:rPr lang="pl-PL" dirty="0" err="1"/>
              <a:t>Sources</a:t>
            </a:r>
            <a:r>
              <a:rPr lang="pl-PL" dirty="0"/>
              <a:t>]
</a:t>
            </a:r>
            <a:r>
              <a:rPr lang="pl-PL" dirty="0" err="1"/>
              <a:t>Suler</a:t>
            </a:r>
            <a:r>
              <a:rPr lang="pl-PL" dirty="0"/>
              <a:t>, J. (2004). https://doi.org/10.1089/1094931041291295
Williams, K. D. (2007). https://doi.org/10.1146/annurev.psych.58.110405.085641
</a:t>
            </a:r>
            <a:r>
              <a:rPr lang="pl-PL" dirty="0" err="1"/>
              <a:t>Brady</a:t>
            </a:r>
            <a:r>
              <a:rPr lang="pl-PL" dirty="0"/>
              <a:t>, W. J. et al. (2017). https://doi.org/10.1073/pnas.1618923114
</a:t>
            </a:r>
            <a:r>
              <a:rPr lang="pl-PL" dirty="0" err="1"/>
              <a:t>Matthes</a:t>
            </a:r>
            <a:r>
              <a:rPr lang="pl-PL" dirty="0"/>
              <a:t>, J. et al. (2018). https://doi.org/10.1177/0093650217745429
NIST SP 800-61 </a:t>
            </a:r>
            <a:r>
              <a:rPr lang="pl-PL" dirty="0" err="1"/>
              <a:t>Rev</a:t>
            </a:r>
            <a:r>
              <a:rPr lang="pl-PL" dirty="0"/>
              <a:t>. 3 (2025). </a:t>
            </a:r>
            <a:r>
              <a:rPr lang="pl-PL" dirty="0" err="1"/>
              <a:t>Incident</a:t>
            </a:r>
            <a:r>
              <a:rPr lang="pl-PL" dirty="0"/>
              <a:t> </a:t>
            </a:r>
            <a:r>
              <a:rPr lang="pl-PL" dirty="0" err="1"/>
              <a:t>Response</a:t>
            </a:r>
            <a:r>
              <a:rPr lang="pl-PL" dirty="0"/>
              <a:t> </a:t>
            </a:r>
            <a:r>
              <a:rPr lang="pl-PL" dirty="0" err="1"/>
              <a:t>Recommendations</a:t>
            </a:r>
            <a:r>
              <a:rPr lang="pl-PL" dirty="0"/>
              <a:t> and </a:t>
            </a:r>
            <a:r>
              <a:rPr lang="pl-PL" dirty="0" err="1"/>
              <a:t>Considerations</a:t>
            </a:r>
            <a:r>
              <a:rPr lang="pl-PL" dirty="0"/>
              <a:t> for </a:t>
            </a:r>
            <a:r>
              <a:rPr lang="pl-PL" dirty="0" err="1"/>
              <a:t>Cybersecurity</a:t>
            </a:r>
            <a:r>
              <a:rPr lang="pl-PL" dirty="0"/>
              <a:t> </a:t>
            </a:r>
            <a:r>
              <a:rPr lang="pl-PL" dirty="0" err="1"/>
              <a:t>Risk</a:t>
            </a:r>
            <a:r>
              <a:rPr lang="pl-PL" dirty="0"/>
              <a:t> Management.</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14002960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Na tym slajdzie pokazuję tylko najważniejsze źródła. Pełne tytuły i odnośniki DOI znajdują się w notatkach poszczególnych slajdów. Literatura pełni trzy funkcje. Po pierwsze, oddziela osobiste doświadczenie od mechanizmów opisanych w badaniach. Po drugie, ogranicza ryzyko potocznego psychologizowania. Po trzecie, daje praktyczny język do budowania procedur. Case study nie udowadnia teorii i nie pozwala ocenić częstości zjawiska w całej branży. Teorie pomagają natomiast uporządkować materiał, sformułować ostrożne wnioski i zaprojektować lepszą reakcję.</a:t>
            </a:r>
          </a:p>
          <a:p>
            <a:endParaRPr/>
          </a:p>
          <a:p>
            <a:r>
              <a:t>[Sources]</a:t>
            </a:r>
          </a:p>
          <a:p>
            <a:r>
              <a:t>- Williams, K. D. (2007). Ostracism. https://doi.org/10.1146/annurev.psych.58.110405.085641</a:t>
            </a:r>
          </a:p>
          <a:p>
            <a:r>
              <a:t>- Suler, J. (2004). The Online Disinhibition Effect. https://doi.org/10.1089/1094931041291295</a:t>
            </a:r>
          </a:p>
          <a:p>
            <a:r>
              <a:t>- Brady et al. (2021). Social learning amplifies moral outrage. https://doi.org/10.1126/sciadv.abe5641</a:t>
            </a:r>
          </a:p>
          <a:p>
            <a:r>
              <a:t>- Kulik et al. (2008). Stigma by association. https://doi.org/10.5465/amr.2008.27752765</a:t>
            </a:r>
          </a:p>
          <a:p>
            <a:r>
              <a:t>- Ecker et al. (2022). Misinformation and correction. https://doi.org/10.1038/s44159-021-00006-y</a:t>
            </a:r>
          </a:p>
          <a:p>
            <a:r>
              <a:t>- Stevens et al. (2021). Adult cyberharassment. https://doi.org/10.1089/cyber.2020.0253</a:t>
            </a:r>
          </a:p>
          <a:p>
            <a:r>
              <a:t>- Verkuil et al. (2015). Workplace bullying and mental health. https://doi.org/10.1371/journal.pone.0135225</a:t>
            </a:r>
          </a:p>
          <a:p>
            <a:r>
              <a:t>- Shields et al. (2016). Acute stress and executive functions. https://doi.org/10.1016/j.neubiorev.2016.06.038</a:t>
            </a:r>
          </a:p>
          <a:p>
            <a:r>
              <a:t>- Nolen-Hoeksema et al. (2008). Rethinking rumination. https://doi.org/10.1111/j.1745-6924.2008.00088.x</a:t>
            </a:r>
          </a:p>
          <a:p>
            <a:r>
              <a:t>- NIST SP 800-61r3 (2025). Incident Response Recommendations. https://doi.org/10.6028/NIST.SP.800-61r3</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Słowo hejt jest popularne, ale naukowo nie jest jedną precyzyjną diagnozą zachowania. Dlatego w tej prelekcji nie będę pytał, kto jest </a:t>
            </a:r>
            <a:r>
              <a:rPr lang="pl-PL" dirty="0" err="1"/>
              <a:t>hejterem</a:t>
            </a:r>
            <a:r>
              <a:rPr lang="pl-PL" dirty="0"/>
              <a:t>. Będę pytał, co robi dana komunikacja i jaki tworzy proces.
Krytyka dotyczy twierdzenia, produktu, zachowania lub zobowiązania. Można ją sprawdzić, sprostować albo naprawić. Konflikt zawiera emocje i wzajemną obronę, ale nadal może prowadzić do rozwiązania. Nękanie lub przemoc </a:t>
            </a:r>
            <a:r>
              <a:rPr lang="pl-PL" dirty="0" err="1"/>
              <a:t>reputacyjna</a:t>
            </a:r>
            <a:r>
              <a:rPr lang="pl-PL" dirty="0"/>
              <a:t> pojawiają się wtedy, gdy widzimy powtarzalność, personalizację, ekspansję do kolejnych kanałów i osób trzecich, nieproporcjonalny koszt oraz odporność narracji na korektę.
Nie każdy ostry komentarz spełnia te kryteria. Nie każda negatywna recenzja jest hejtem. Kluczowa jest nie pojedyncza fraza, lecz wzorzec: jak długo trwa działanie, czy dotyczy nadal pierwotnego problemu, czy włącza otoczenie, czy dopuszcza odpowiedź oraz czy aktualizuje się po sprostowaniu. To ramy analityczne, a nie kwalifikacja prawna.
[</a:t>
            </a:r>
            <a:r>
              <a:rPr lang="pl-PL" dirty="0" err="1"/>
              <a:t>Sources</a:t>
            </a:r>
            <a:r>
              <a:rPr lang="pl-PL" dirty="0"/>
              <a:t>]
</a:t>
            </a:r>
            <a:r>
              <a:rPr lang="pl-PL" dirty="0" err="1"/>
              <a:t>Suler</a:t>
            </a:r>
            <a:r>
              <a:rPr lang="pl-PL" dirty="0"/>
              <a:t>, J. (2004). The Online </a:t>
            </a:r>
            <a:r>
              <a:rPr lang="pl-PL" dirty="0" err="1"/>
              <a:t>Disinhibition</a:t>
            </a:r>
            <a:r>
              <a:rPr lang="pl-PL" dirty="0"/>
              <a:t> </a:t>
            </a:r>
            <a:r>
              <a:rPr lang="pl-PL" dirty="0" err="1"/>
              <a:t>Effect</a:t>
            </a:r>
            <a:r>
              <a:rPr lang="pl-PL" dirty="0"/>
              <a:t>. https://doi.org/10.1089/1094931041291295
Williams, K. D. (2007). </a:t>
            </a:r>
            <a:r>
              <a:rPr lang="pl-PL" dirty="0" err="1"/>
              <a:t>Ostracism</a:t>
            </a:r>
            <a:r>
              <a:rPr lang="pl-PL" dirty="0"/>
              <a:t>. https://doi.org/10.1146/annurev.psych.58.110405.085641
Bandura, A. (1999). </a:t>
            </a:r>
            <a:r>
              <a:rPr lang="pl-PL" dirty="0" err="1"/>
              <a:t>Moral</a:t>
            </a:r>
            <a:r>
              <a:rPr lang="pl-PL" dirty="0"/>
              <a:t> Disengagement in the </a:t>
            </a:r>
            <a:r>
              <a:rPr lang="pl-PL" dirty="0" err="1"/>
              <a:t>Perpetration</a:t>
            </a:r>
            <a:r>
              <a:rPr lang="pl-PL" dirty="0"/>
              <a:t> of </a:t>
            </a:r>
            <a:r>
              <a:rPr lang="pl-PL" dirty="0" err="1"/>
              <a:t>Inhumanities</a:t>
            </a:r>
            <a:r>
              <a:rPr lang="pl-PL" dirty="0"/>
              <a:t>. https://doi.org/10.1207/s15327957pspr0303_3</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22274248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Na zakończenie wracam do punktu wyjścia. Nie proszę o uwolnienie mnie ani kogokolwiek innego od odpowiedzialności. Krytyka jest potrzebna społeczności eksperckiej. Chroni klientów, poprawia jakość i może ujawniać nadużycia. Traci jednak tę funkcję, gdy zaczyna definiować całego człowieka, rozszerza się na jego otoczenie i nie dopuszcza możliwości naprawy. Najważniejszy praktyczny wniosek brzmi: przed działaniem trzeba ustalić status dowodu, niezależność źródeł, proporcjonalny zasięg i drogę korekty. Osoba będąca celem potrzebuje zespołu, dokumentacji i ograniczenia ekspozycji. Grupa potrzebuje procedury działającej także wtedy, gdy moralna pewność jest bardzo wysoka. Krytyka ocenia działanie. Przemoc reputacyjna definiuje człowieka. Odpowiedzialność nie odbiera prawa do godności.</a:t>
            </a:r>
          </a:p>
          <a:p>
            <a:endParaRPr/>
          </a:p>
          <a:p>
            <a:r>
              <a:t>[Sources]</a:t>
            </a:r>
          </a:p>
          <a:p>
            <a:r>
              <a:t>- Williams, K. D. (2007). Ostracism. https://doi.org/10.1146/annurev.psych.58.110405.085641</a:t>
            </a:r>
          </a:p>
          <a:p>
            <a:r>
              <a:t>- NIST SP 800-61r3 (2025). Incident Response Recommendations. https://doi.org/10.6028/NIST.SP.800-61r3</a:t>
            </a:r>
          </a:p>
          <a:p>
            <a:r>
              <a:t>- Ecker et al. (2022). Misinformation and correction. https://doi.org/10.1038/s44159-021-00006-y</a:t>
            </a:r>
          </a:p>
          <a:p>
            <a:r>
              <a:t>- Zanonimizowane archiwum autora: eksporty Discord, zrzuty ekranu, korespondencja i publiczne publikacje z lat 2024-2026.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Pierwszy mechanizm to asymetria uwagi. Psychologia od dawna opisuje przewagę informacji negatywnych: złe zdarzenia i oceny są zwykle intensywniej przetwarzane i silniej wpływają na sądy niż informacje pozytywne. Nie oznacza to, że każda krytyka jest przesadzona. Oznacza, że zarzut ma naturalną przewagę konkurencyjną nad sprostowaniem, spokojnym kontekstem i pozytywną opinią.
W środowisku platform dochodzi do tego moralne nacechowanie przekazu. Pan </a:t>
            </a:r>
            <a:r>
              <a:rPr lang="pl-PL" dirty="0" err="1"/>
              <a:t>Brady</a:t>
            </a:r>
            <a:r>
              <a:rPr lang="pl-PL" dirty="0"/>
              <a:t> i współautorzy przeanalizowali ponad pół miliona </a:t>
            </a:r>
            <a:r>
              <a:rPr lang="pl-PL" dirty="0" err="1"/>
              <a:t>tweetów</a:t>
            </a:r>
            <a:r>
              <a:rPr lang="pl-PL" dirty="0"/>
              <a:t> dotyczących trzech polaryzujących tematów. W tym konkretnym zbiorze każde dodatkowe słowo łączące emocję i moralność wiązało się ze wzrostem transmisji treści o około dwadzieścia procent. To nie jest uniwersalny przelicznik dla każdej platformy. Jest to jednak mocny dowód, że moralno-emocjonalny język może zwiększać dyfuzję.
Dlatego komunikat w rodzaju „to nie tylko błąd, to zagrożenie dla całej branży” ma większą siłę mobilizującą niż rzeczowa korekta. Oburzenie daje odbiorcy prostą rolę moralną, jasny podział na strony i natychmiastową możliwość publicznego opowiedzenia się po stronie dobra.
[</a:t>
            </a:r>
            <a:r>
              <a:rPr lang="pl-PL" dirty="0" err="1"/>
              <a:t>Sources</a:t>
            </a:r>
            <a:r>
              <a:rPr lang="pl-PL" dirty="0"/>
              <a:t>]
</a:t>
            </a:r>
            <a:r>
              <a:rPr lang="pl-PL" dirty="0" err="1"/>
              <a:t>Baumeister</a:t>
            </a:r>
            <a:r>
              <a:rPr lang="pl-PL" dirty="0"/>
              <a:t>, R. F., </a:t>
            </a:r>
            <a:r>
              <a:rPr lang="pl-PL" dirty="0" err="1"/>
              <a:t>Bratslavsky</a:t>
            </a:r>
            <a:r>
              <a:rPr lang="pl-PL" dirty="0"/>
              <a:t>, E., </a:t>
            </a:r>
            <a:r>
              <a:rPr lang="pl-PL" dirty="0" err="1"/>
              <a:t>Finkenauer</a:t>
            </a:r>
            <a:r>
              <a:rPr lang="pl-PL" dirty="0"/>
              <a:t>, C., </a:t>
            </a:r>
            <a:r>
              <a:rPr lang="pl-PL" dirty="0" err="1"/>
              <a:t>Vohs</a:t>
            </a:r>
            <a:r>
              <a:rPr lang="pl-PL" dirty="0"/>
              <a:t>, K. D. (2001). Bad </a:t>
            </a:r>
            <a:r>
              <a:rPr lang="pl-PL" dirty="0" err="1"/>
              <a:t>Is</a:t>
            </a:r>
            <a:r>
              <a:rPr lang="pl-PL" dirty="0"/>
              <a:t> </a:t>
            </a:r>
            <a:r>
              <a:rPr lang="pl-PL" dirty="0" err="1"/>
              <a:t>Stronger</a:t>
            </a:r>
            <a:r>
              <a:rPr lang="pl-PL" dirty="0"/>
              <a:t> </a:t>
            </a:r>
            <a:r>
              <a:rPr lang="pl-PL" dirty="0" err="1"/>
              <a:t>Than</a:t>
            </a:r>
            <a:r>
              <a:rPr lang="pl-PL" dirty="0"/>
              <a:t> Good. </a:t>
            </a:r>
            <a:r>
              <a:rPr lang="pl-PL" dirty="0" err="1"/>
              <a:t>Review</a:t>
            </a:r>
            <a:r>
              <a:rPr lang="pl-PL" dirty="0"/>
              <a:t> of General </a:t>
            </a:r>
            <a:r>
              <a:rPr lang="pl-PL" dirty="0" err="1"/>
              <a:t>Psychology</a:t>
            </a:r>
            <a:r>
              <a:rPr lang="pl-PL" dirty="0"/>
              <a:t>, 5(4), 323-370. https://doi.org/10.1037/1089-2680.5.4.323
</a:t>
            </a:r>
            <a:r>
              <a:rPr lang="pl-PL" dirty="0" err="1"/>
              <a:t>Brady</a:t>
            </a:r>
            <a:r>
              <a:rPr lang="pl-PL" dirty="0"/>
              <a:t>, W. J., </a:t>
            </a:r>
            <a:r>
              <a:rPr lang="pl-PL" dirty="0" err="1"/>
              <a:t>Wills</a:t>
            </a:r>
            <a:r>
              <a:rPr lang="pl-PL" dirty="0"/>
              <a:t>, J. A., Jost, J. T., </a:t>
            </a:r>
            <a:r>
              <a:rPr lang="pl-PL" dirty="0" err="1"/>
              <a:t>Tucker</a:t>
            </a:r>
            <a:r>
              <a:rPr lang="pl-PL" dirty="0"/>
              <a:t>, J. A., Van </a:t>
            </a:r>
            <a:r>
              <a:rPr lang="pl-PL" dirty="0" err="1"/>
              <a:t>Bavel</a:t>
            </a:r>
            <a:r>
              <a:rPr lang="pl-PL" dirty="0"/>
              <a:t>, J. J. (2017). </a:t>
            </a:r>
            <a:r>
              <a:rPr lang="pl-PL" dirty="0" err="1"/>
              <a:t>Emotion</a:t>
            </a:r>
            <a:r>
              <a:rPr lang="pl-PL" dirty="0"/>
              <a:t> </a:t>
            </a:r>
            <a:r>
              <a:rPr lang="pl-PL" dirty="0" err="1"/>
              <a:t>Shapes</a:t>
            </a:r>
            <a:r>
              <a:rPr lang="pl-PL" dirty="0"/>
              <a:t> the </a:t>
            </a:r>
            <a:r>
              <a:rPr lang="pl-PL" dirty="0" err="1"/>
              <a:t>Diffusion</a:t>
            </a:r>
            <a:r>
              <a:rPr lang="pl-PL" dirty="0"/>
              <a:t> of </a:t>
            </a:r>
            <a:r>
              <a:rPr lang="pl-PL" dirty="0" err="1"/>
              <a:t>Moralized</a:t>
            </a:r>
            <a:r>
              <a:rPr lang="pl-PL" dirty="0"/>
              <a:t> Content in </a:t>
            </a:r>
            <a:r>
              <a:rPr lang="pl-PL" dirty="0" err="1"/>
              <a:t>Social</a:t>
            </a:r>
            <a:r>
              <a:rPr lang="pl-PL" dirty="0"/>
              <a:t> Networks. PNAS, 114(28), 7313-7318. https://doi.org/10.1073/pnas.1618923114
</a:t>
            </a:r>
            <a:r>
              <a:rPr lang="pl-PL" dirty="0" err="1"/>
              <a:t>Crockett</a:t>
            </a:r>
            <a:r>
              <a:rPr lang="pl-PL" dirty="0"/>
              <a:t>, M. J. (2017). </a:t>
            </a:r>
            <a:r>
              <a:rPr lang="pl-PL" dirty="0" err="1"/>
              <a:t>Moral</a:t>
            </a:r>
            <a:r>
              <a:rPr lang="pl-PL" dirty="0"/>
              <a:t> </a:t>
            </a:r>
            <a:r>
              <a:rPr lang="pl-PL" dirty="0" err="1"/>
              <a:t>Outrage</a:t>
            </a:r>
            <a:r>
              <a:rPr lang="pl-PL" dirty="0"/>
              <a:t> in the Digital Age. Nature Human </a:t>
            </a:r>
            <a:r>
              <a:rPr lang="pl-PL" dirty="0" err="1"/>
              <a:t>Behaviour</a:t>
            </a:r>
            <a:r>
              <a:rPr lang="pl-PL" dirty="0"/>
              <a:t>, 1, 769-771. https://doi.org/10.1038/s41562-017-0213-3</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105373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Druga asymetria dotyczy nie tego, co ludzie myślą, lecz tego, co są gotowi powiedzieć publicznie. Metaanaliza </a:t>
            </a:r>
            <a:r>
              <a:rPr lang="pl-PL" dirty="0" err="1"/>
              <a:t>Matthesa</a:t>
            </a:r>
            <a:r>
              <a:rPr lang="pl-PL" dirty="0"/>
              <a:t>, </a:t>
            </a:r>
            <a:r>
              <a:rPr lang="pl-PL" dirty="0" err="1"/>
              <a:t>Knolla</a:t>
            </a:r>
            <a:r>
              <a:rPr lang="pl-PL" dirty="0"/>
              <a:t> i von Sikorskiego, obejmująca sześćdziesiąt sześć badań i ponad dwadzieścia siedem tysięcy uczestników, potwierdziła związek między postrzeganym poparciem dla opinii a gotowością do jej wyrażenia. Efekt nie jest ogromny, ale jest powtarzalny: gdy ludzie przewidują izolację albo koszt społeczny, częściej milczą.
W moim materiale pojawiają się przypadki atakowania osób, które pisały o mnie coś pozytywnego, kontaktowania się z nimi oraz sygnały, że publiczne wsparcie może mieć koszt zawodowy lub środowiskowy. Mam również własną relację o nieformalnym nacisku w części środowiska organizacji branżowej. Nie przedstawiam tego jako oficjalnej polityki instytucji, ponieważ nie mam dokumentu, który by to potwierdzał. Nie wymieniam organizacji z nazwy. To przykład odczuwanego efektu mrożącego, a nie ustalony fakt o całej instytucji.
Wniosek jest ważny: widoczna przewaga negatywnych głosów nie musi oznaczać rzeczywistej jednomyślności. Pozytywna ocena może przejść do wiadomości prywatnej, zostać wycofana albo nigdy nie zostać opublikowana.
[</a:t>
            </a:r>
            <a:r>
              <a:rPr lang="pl-PL" dirty="0" err="1"/>
              <a:t>Sources</a:t>
            </a:r>
            <a:r>
              <a:rPr lang="pl-PL" dirty="0"/>
              <a:t>]
</a:t>
            </a:r>
            <a:r>
              <a:rPr lang="pl-PL" dirty="0" err="1"/>
              <a:t>Matthes</a:t>
            </a:r>
            <a:r>
              <a:rPr lang="pl-PL" dirty="0"/>
              <a:t>, J., </a:t>
            </a:r>
            <a:r>
              <a:rPr lang="pl-PL" dirty="0" err="1"/>
              <a:t>Knoll</a:t>
            </a:r>
            <a:r>
              <a:rPr lang="pl-PL" dirty="0"/>
              <a:t>, J., von Sikorski, C. (2018). The Spiral of </a:t>
            </a:r>
            <a:r>
              <a:rPr lang="pl-PL" dirty="0" err="1"/>
              <a:t>Silence</a:t>
            </a:r>
            <a:r>
              <a:rPr lang="pl-PL" dirty="0"/>
              <a:t> </a:t>
            </a:r>
            <a:r>
              <a:rPr lang="pl-PL" dirty="0" err="1"/>
              <a:t>Revisited</a:t>
            </a:r>
            <a:r>
              <a:rPr lang="pl-PL" dirty="0"/>
              <a:t>: A Meta-Analysis on the </a:t>
            </a:r>
            <a:r>
              <a:rPr lang="pl-PL" dirty="0" err="1"/>
              <a:t>Relationship</a:t>
            </a:r>
            <a:r>
              <a:rPr lang="pl-PL" dirty="0"/>
              <a:t> </a:t>
            </a:r>
            <a:r>
              <a:rPr lang="pl-PL" dirty="0" err="1"/>
              <a:t>Between</a:t>
            </a:r>
            <a:r>
              <a:rPr lang="pl-PL" dirty="0"/>
              <a:t> </a:t>
            </a:r>
            <a:r>
              <a:rPr lang="pl-PL" dirty="0" err="1"/>
              <a:t>Perceptions</a:t>
            </a:r>
            <a:r>
              <a:rPr lang="pl-PL" dirty="0"/>
              <a:t> of </a:t>
            </a:r>
            <a:r>
              <a:rPr lang="pl-PL" dirty="0" err="1"/>
              <a:t>Opinion</a:t>
            </a:r>
            <a:r>
              <a:rPr lang="pl-PL" dirty="0"/>
              <a:t> </a:t>
            </a:r>
            <a:r>
              <a:rPr lang="pl-PL" dirty="0" err="1"/>
              <a:t>Support</a:t>
            </a:r>
            <a:r>
              <a:rPr lang="pl-PL" dirty="0"/>
              <a:t> and </a:t>
            </a:r>
            <a:r>
              <a:rPr lang="pl-PL" dirty="0" err="1"/>
              <a:t>Political</a:t>
            </a:r>
            <a:r>
              <a:rPr lang="pl-PL" dirty="0"/>
              <a:t> </a:t>
            </a:r>
            <a:r>
              <a:rPr lang="pl-PL" dirty="0" err="1"/>
              <a:t>Opinion</a:t>
            </a:r>
            <a:r>
              <a:rPr lang="pl-PL" dirty="0"/>
              <a:t> </a:t>
            </a:r>
            <a:r>
              <a:rPr lang="pl-PL" dirty="0" err="1"/>
              <a:t>Expression</a:t>
            </a:r>
            <a:r>
              <a:rPr lang="pl-PL" dirty="0"/>
              <a:t>. </a:t>
            </a:r>
            <a:r>
              <a:rPr lang="pl-PL" dirty="0" err="1"/>
              <a:t>Communication</a:t>
            </a:r>
            <a:r>
              <a:rPr lang="pl-PL" dirty="0"/>
              <a:t> </a:t>
            </a:r>
            <a:r>
              <a:rPr lang="pl-PL" dirty="0" err="1"/>
              <a:t>Research</a:t>
            </a:r>
            <a:r>
              <a:rPr lang="pl-PL" dirty="0"/>
              <a:t>, 45(1), 3-33. https://doi.org/10.1177/0093650217745429
Williams, K. D. (2007). </a:t>
            </a:r>
            <a:r>
              <a:rPr lang="pl-PL" dirty="0" err="1"/>
              <a:t>Ostracism</a:t>
            </a:r>
            <a:r>
              <a:rPr lang="pl-PL" dirty="0"/>
              <a:t>. https://doi.org/10.1146/annurev.psych.58.110405.085641</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968329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Rozhamowanie online opisuje zmianę sposobu zachowania w komunikacji cyfrowej. Pan </a:t>
            </a:r>
            <a:r>
              <a:rPr lang="pl-PL" dirty="0" err="1"/>
              <a:t>Suler</a:t>
            </a:r>
            <a:r>
              <a:rPr lang="pl-PL" dirty="0"/>
              <a:t> wskazuje sześć współdziałających czynników: anonimowość dysocjacyjną, niewidzialność, asynchroniczność, solipsystyczne dopowiadanie tonu rozmówcy, traktowanie </a:t>
            </a:r>
            <a:r>
              <a:rPr lang="pl-PL" dirty="0" err="1"/>
              <a:t>internetu</a:t>
            </a:r>
            <a:r>
              <a:rPr lang="pl-PL" dirty="0"/>
              <a:t> jako odrębnej przestrzeni oraz osłabienie odczuwania autorytetu i konsekwencji.
Ważne jest, aby nie sprowadzać problemu wyłącznie do anonimowości. Osoby podpisane imieniem i nazwiskiem również mogą pisać rzeczy, których nie powiedziałyby w bezpośredniej rozmowie. Wystarczą dystans, brak natychmiastowej reakcji twarzą w twarz, publiczność nagradzająca ostry ton i poczucie działania w słusznej sprawie.
Rozhamowanie nie ujawnia automatycznie „prawdziwego charakteru”. </a:t>
            </a:r>
            <a:r>
              <a:rPr lang="pl-PL" dirty="0" err="1"/>
              <a:t>Suler</a:t>
            </a:r>
            <a:r>
              <a:rPr lang="pl-PL" dirty="0"/>
              <a:t> wyraźnie opisuje je jako zmianę konfiguracji emocji, poznania i samokontroli w określonym środowisku. Dlatego znów analizujemy warunki i zachowania, nie osobowość uczestników.
[</a:t>
            </a:r>
            <a:r>
              <a:rPr lang="pl-PL" dirty="0" err="1"/>
              <a:t>Sources</a:t>
            </a:r>
            <a:r>
              <a:rPr lang="pl-PL" dirty="0"/>
              <a:t>]
</a:t>
            </a:r>
            <a:r>
              <a:rPr lang="pl-PL" dirty="0" err="1"/>
              <a:t>Suler</a:t>
            </a:r>
            <a:r>
              <a:rPr lang="pl-PL" dirty="0"/>
              <a:t>, J. (2004). The Online </a:t>
            </a:r>
            <a:r>
              <a:rPr lang="pl-PL" dirty="0" err="1"/>
              <a:t>Disinhibition</a:t>
            </a:r>
            <a:r>
              <a:rPr lang="pl-PL" dirty="0"/>
              <a:t> </a:t>
            </a:r>
            <a:r>
              <a:rPr lang="pl-PL" dirty="0" err="1"/>
              <a:t>Effect</a:t>
            </a:r>
            <a:r>
              <a:rPr lang="pl-PL" dirty="0"/>
              <a:t>. </a:t>
            </a:r>
            <a:r>
              <a:rPr lang="pl-PL" dirty="0" err="1"/>
              <a:t>CyberPsychology</a:t>
            </a:r>
            <a:r>
              <a:rPr lang="pl-PL" dirty="0"/>
              <a:t> &amp; </a:t>
            </a:r>
            <a:r>
              <a:rPr lang="pl-PL" dirty="0" err="1"/>
              <a:t>Behavior</a:t>
            </a:r>
            <a:r>
              <a:rPr lang="pl-PL" dirty="0"/>
              <a:t>, 7(3), 321-326. https://doi.org/10.1089/1094931041291295</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1604064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Kolejny mechanizm to norma grupowa. W eksperymencie </a:t>
            </a:r>
            <a:r>
              <a:rPr lang="pl-PL" dirty="0" err="1"/>
              <a:t>Rösner</a:t>
            </a:r>
            <a:r>
              <a:rPr lang="pl-PL" dirty="0"/>
              <a:t> i </a:t>
            </a:r>
            <a:r>
              <a:rPr lang="pl-PL" dirty="0" err="1"/>
              <a:t>Krämer</a:t>
            </a:r>
            <a:r>
              <a:rPr lang="pl-PL" dirty="0"/>
              <a:t> uczestnicy używali bardziej agresywnego języka wtedy, gdy wcześniejsze komentarze innych osób ustanawiały agresywną normę. Sama anonimowość nie miała prostego, bezpośredniego efektu. To ważne, bo przesuwa uwagę z pytania „kto ukrywa nazwisko?” na pytanie „jakie zachowanie jest tutaj nagradzane i uznawane za normalne?”.
W zamkniętej lub jednorodnej grupie reakcje, żarty, potwierdzenia i kolejne przykłady mogą działać jak system informacji zwrotnej. Uczestnik nie musi dostać instrukcji „atakuj”. Wystarczy, że widzi, które komunikaty dostają aprobatę, a które spotykają się z wyśmianiem. Z czasem stanowisko grupy może się zaostrzać, a próba wprowadzenia kontekstu zaczyna wyglądać jak zdrada normy.
W </a:t>
            </a:r>
            <a:r>
              <a:rPr lang="pl-PL" dirty="0" err="1"/>
              <a:t>case</a:t>
            </a:r>
            <a:r>
              <a:rPr lang="pl-PL" dirty="0"/>
              <a:t> </a:t>
            </a:r>
            <a:r>
              <a:rPr lang="pl-PL" dirty="0" err="1"/>
              <a:t>study</a:t>
            </a:r>
            <a:r>
              <a:rPr lang="pl-PL" dirty="0"/>
              <a:t> będę więc zwracał uwagę nie tylko na autorów wypowiedzi, lecz także na reakcje, zachęty, wspólne wyszukiwanie materiałów, planowanie kontaktów do osób trzecich oraz sposób traktowania głosów niezgodnych z dominującą narracją.
[</a:t>
            </a:r>
            <a:r>
              <a:rPr lang="pl-PL" dirty="0" err="1"/>
              <a:t>Sources</a:t>
            </a:r>
            <a:r>
              <a:rPr lang="pl-PL" dirty="0"/>
              <a:t>]
</a:t>
            </a:r>
            <a:r>
              <a:rPr lang="pl-PL" dirty="0" err="1"/>
              <a:t>Rösner</a:t>
            </a:r>
            <a:r>
              <a:rPr lang="pl-PL" dirty="0"/>
              <a:t>, L., </a:t>
            </a:r>
            <a:r>
              <a:rPr lang="pl-PL" dirty="0" err="1"/>
              <a:t>Krämer</a:t>
            </a:r>
            <a:r>
              <a:rPr lang="pl-PL" dirty="0"/>
              <a:t>, N. C. (2016). </a:t>
            </a:r>
            <a:r>
              <a:rPr lang="pl-PL" dirty="0" err="1"/>
              <a:t>Verbal</a:t>
            </a:r>
            <a:r>
              <a:rPr lang="pl-PL" dirty="0"/>
              <a:t> </a:t>
            </a:r>
            <a:r>
              <a:rPr lang="pl-PL" dirty="0" err="1"/>
              <a:t>Venting</a:t>
            </a:r>
            <a:r>
              <a:rPr lang="pl-PL" dirty="0"/>
              <a:t> in the </a:t>
            </a:r>
            <a:r>
              <a:rPr lang="pl-PL" dirty="0" err="1"/>
              <a:t>Social</a:t>
            </a:r>
            <a:r>
              <a:rPr lang="pl-PL" dirty="0"/>
              <a:t> Web: </a:t>
            </a:r>
            <a:r>
              <a:rPr lang="pl-PL" dirty="0" err="1"/>
              <a:t>Effects</a:t>
            </a:r>
            <a:r>
              <a:rPr lang="pl-PL" dirty="0"/>
              <a:t> of </a:t>
            </a:r>
            <a:r>
              <a:rPr lang="pl-PL" dirty="0" err="1"/>
              <a:t>Anonymity</a:t>
            </a:r>
            <a:r>
              <a:rPr lang="pl-PL" dirty="0"/>
              <a:t> and </a:t>
            </a:r>
            <a:r>
              <a:rPr lang="pl-PL" dirty="0" err="1"/>
              <a:t>Group</a:t>
            </a:r>
            <a:r>
              <a:rPr lang="pl-PL" dirty="0"/>
              <a:t> </a:t>
            </a:r>
            <a:r>
              <a:rPr lang="pl-PL" dirty="0" err="1"/>
              <a:t>Norms</a:t>
            </a:r>
            <a:r>
              <a:rPr lang="pl-PL" dirty="0"/>
              <a:t> on </a:t>
            </a:r>
            <a:r>
              <a:rPr lang="pl-PL" dirty="0" err="1"/>
              <a:t>Aggressive</a:t>
            </a:r>
            <a:r>
              <a:rPr lang="pl-PL" dirty="0"/>
              <a:t> Language </a:t>
            </a:r>
            <a:r>
              <a:rPr lang="pl-PL" dirty="0" err="1"/>
              <a:t>Use</a:t>
            </a:r>
            <a:r>
              <a:rPr lang="pl-PL" dirty="0"/>
              <a:t> in Online </a:t>
            </a:r>
            <a:r>
              <a:rPr lang="pl-PL" dirty="0" err="1"/>
              <a:t>Comments</a:t>
            </a:r>
            <a:r>
              <a:rPr lang="pl-PL" dirty="0"/>
              <a:t>. </a:t>
            </a:r>
            <a:r>
              <a:rPr lang="pl-PL" dirty="0" err="1"/>
              <a:t>Social</a:t>
            </a:r>
            <a:r>
              <a:rPr lang="pl-PL" dirty="0"/>
              <a:t> Media + </a:t>
            </a:r>
            <a:r>
              <a:rPr lang="pl-PL" dirty="0" err="1"/>
              <a:t>Society</a:t>
            </a:r>
            <a:r>
              <a:rPr lang="pl-PL" dirty="0"/>
              <a:t>, 2(3). https://doi.org/10.1177/2056305116664220
</a:t>
            </a:r>
            <a:r>
              <a:rPr lang="pl-PL" dirty="0" err="1"/>
              <a:t>Smith</a:t>
            </a:r>
            <a:r>
              <a:rPr lang="pl-PL" dirty="0"/>
              <a:t>, L. G. E., Thomas, E. F., </a:t>
            </a:r>
            <a:r>
              <a:rPr lang="pl-PL" dirty="0" err="1"/>
              <a:t>Bliuc</a:t>
            </a:r>
            <a:r>
              <a:rPr lang="pl-PL" dirty="0"/>
              <a:t>, A.-M., </a:t>
            </a:r>
            <a:r>
              <a:rPr lang="pl-PL" dirty="0" err="1"/>
              <a:t>McGarty</a:t>
            </a:r>
            <a:r>
              <a:rPr lang="pl-PL" dirty="0"/>
              <a:t>, C. (2024). </a:t>
            </a:r>
            <a:r>
              <a:rPr lang="pl-PL" dirty="0" err="1"/>
              <a:t>Polarization</a:t>
            </a:r>
            <a:r>
              <a:rPr lang="pl-PL" dirty="0"/>
              <a:t> </a:t>
            </a:r>
            <a:r>
              <a:rPr lang="pl-PL" dirty="0" err="1"/>
              <a:t>Is</a:t>
            </a:r>
            <a:r>
              <a:rPr lang="pl-PL" dirty="0"/>
              <a:t> the </a:t>
            </a:r>
            <a:r>
              <a:rPr lang="pl-PL" dirty="0" err="1"/>
              <a:t>Psychological</a:t>
            </a:r>
            <a:r>
              <a:rPr lang="pl-PL" dirty="0"/>
              <a:t> Foundation of </a:t>
            </a:r>
            <a:r>
              <a:rPr lang="pl-PL" dirty="0" err="1"/>
              <a:t>Collective</a:t>
            </a:r>
            <a:r>
              <a:rPr lang="pl-PL" dirty="0"/>
              <a:t> Engagement. Communications </a:t>
            </a:r>
            <a:r>
              <a:rPr lang="pl-PL" dirty="0" err="1"/>
              <a:t>Psychology</a:t>
            </a:r>
            <a:r>
              <a:rPr lang="pl-PL" dirty="0"/>
              <a:t>, 2, 41. https://doi.org/10.1038/s44271-024-00089-2</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2307014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Ostracyzm to ignorowanie, wykluczanie lub odrzucanie. Według modelu Williamsa nawet krótki epizod ostracyzmu zagraża czterem podstawowym potrzebom: przynależności, samoocenie, poczuciu kontroli oraz poczuciu znaczącego istnienia. Człowiek może wtedy próbować odzyskać relację i aprobatę albo odzyskać kontrolę przez zachowania konfrontacyjne.
To pomaga zrozumieć, dlaczego osoba poddana publicznej presji może reagować niespójnie. Jednego dnia przeprasza i próbuje zadowolić wszystkich. Drugiego walczy, blokuje, wysyła zbyt ostre wiadomości lub podejmuje chaotyczne decyzje. Takie reakcje nie unieważniają odpowiedzialności za własne słowa. Pokazują jednak, że koszt psychologiczny staje się częścią sprzężenia zwrotnego.
W moim przypadku próba odzyskania bezpieczeństwa przyjęła między innymi formę masowych zwrotów pieniędzy, także osobom, których uprawnienie do zwrotu nie zawsze było jasne. Była to próba ratowania reputacji pod presją. Nie zakończyła konfliktu, a ograniczyła zasoby potrzebne do zamknięcia pozostałych zobowiązań.
[</a:t>
            </a:r>
            <a:r>
              <a:rPr lang="pl-PL" dirty="0" err="1"/>
              <a:t>Sources</a:t>
            </a:r>
            <a:r>
              <a:rPr lang="pl-PL" dirty="0"/>
              <a:t>]
Williams, K. D. (2007). </a:t>
            </a:r>
            <a:r>
              <a:rPr lang="pl-PL" dirty="0" err="1"/>
              <a:t>Ostracism</a:t>
            </a:r>
            <a:r>
              <a:rPr lang="pl-PL" dirty="0"/>
              <a:t>. </a:t>
            </a:r>
            <a:r>
              <a:rPr lang="pl-PL" dirty="0" err="1"/>
              <a:t>Annual</a:t>
            </a:r>
            <a:r>
              <a:rPr lang="pl-PL" dirty="0"/>
              <a:t> </a:t>
            </a:r>
            <a:r>
              <a:rPr lang="pl-PL" dirty="0" err="1"/>
              <a:t>Review</a:t>
            </a:r>
            <a:r>
              <a:rPr lang="pl-PL" dirty="0"/>
              <a:t> of </a:t>
            </a:r>
            <a:r>
              <a:rPr lang="pl-PL" dirty="0" err="1"/>
              <a:t>Psychology</a:t>
            </a:r>
            <a:r>
              <a:rPr lang="pl-PL" dirty="0"/>
              <a:t>, 58, 425-452. https://doi.org/10.1146/annurev.psych.58.110405.085641</a:t>
            </a:r>
          </a:p>
        </p:txBody>
      </p:sp>
      <p:sp>
        <p:nvSpPr>
          <p:cNvPr id="4" name="Symbol zastępczy numeru slajdu 3"/>
          <p:cNvSpPr>
            <a:spLocks noGrp="1"/>
          </p:cNvSpPr>
          <p:nvPr>
            <p:ph type="sldNum" sz="quarter" idx="5"/>
          </p:nvPr>
        </p:nvSpPr>
        <p:spPr/>
        <p:txBody>
          <a:bodyPr/>
          <a:lstStyle/>
          <a:p>
            <a:endParaRPr lang="pl-PL"/>
          </a:p>
        </p:txBody>
      </p:sp>
    </p:spTree>
    <p:extLst>
      <p:ext uri="{BB962C8B-B14F-4D97-AF65-F5344CB8AC3E}">
        <p14:creationId xmlns:p14="http://schemas.microsoft.com/office/powerpoint/2010/main" val="3368226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7450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016"/>
        </a:solidFill>
        <a:effectLst/>
      </p:bgPr>
    </p:bg>
    <p:spTree>
      <p:nvGrpSpPr>
        <p:cNvPr id="1" name=""/>
        <p:cNvGrpSpPr/>
        <p:nvPr/>
      </p:nvGrpSpPr>
      <p:grpSpPr>
        <a:xfrm>
          <a:off x="0" y="0"/>
          <a:ext cx="0" cy="0"/>
          <a:chOff x="0" y="0"/>
          <a:chExt cx="0" cy="0"/>
        </a:xfrm>
      </p:grpSpPr>
      <p:sp>
        <p:nvSpPr>
          <p:cNvPr id="5" name="Title-3-1">
            <a:extLst>
              <a:ext uri="{FF2B5EF4-FFF2-40B4-BE49-F238E27FC236}">
                <a16:creationId xmlns:a16="http://schemas.microsoft.com/office/drawing/2014/main" id="{317A5B97-C95C-4F38-B922-21B7752A2B62}"/>
              </a:ext>
            </a:extLst>
          </p:cNvPr>
          <p:cNvSpPr>
            <a:spLocks noGrp="1"/>
          </p:cNvSpPr>
          <p:nvPr/>
        </p:nvSpPr>
        <p:spPr>
          <a:xfrm>
            <a:off x="393668" y="1738789"/>
            <a:ext cx="9448800" cy="2491454"/>
          </a:xfrm>
          <a:prstGeom prst="rect">
            <a:avLst/>
          </a:prstGeom>
        </p:spPr>
        <p:txBody>
          <a:bodyPr lIns="0" tIns="0" rIns="0" bIns="0" anchor="b">
            <a:noAutofit/>
          </a:bodyPr>
          <a:lstStyle/>
          <a:p>
            <a:pPr algn="l">
              <a:lnSpc>
                <a:spcPct val="108000"/>
              </a:lnSpc>
              <a:spcAft>
                <a:spcPts val="650"/>
              </a:spcAft>
              <a:buNone/>
              <a:defRPr sz="6000">
                <a:solidFill>
                  <a:srgbClr val="000000"/>
                </a:solidFill>
                <a:latin typeface="Helvetica Neue"/>
                <a:ea typeface="Helvetica Neue"/>
                <a:cs typeface="Helvetica Neue"/>
              </a:defRPr>
            </a:pPr>
            <a:r>
              <a:rPr sz="4050" b="1">
                <a:solidFill>
                  <a:srgbClr val="FFFFFF"/>
                </a:solidFill>
                <a:latin typeface="Aptos"/>
                <a:ea typeface="Aptos"/>
                <a:cs typeface="Aptos"/>
              </a:rPr>
              <a:t>Hejt, ostracyzm i przemoc reputacyjna w społecznościach eksperckich online — perspektywa cyberbezpieczeństwa, psychologii i osobistego case study</a:t>
            </a:r>
          </a:p>
        </p:txBody>
      </p:sp>
      <p:sp>
        <p:nvSpPr>
          <p:cNvPr id="2" name="Subtitle-4-2">
            <a:extLst>
              <a:ext uri="{FF2B5EF4-FFF2-40B4-BE49-F238E27FC236}">
                <a16:creationId xmlns:a16="http://schemas.microsoft.com/office/drawing/2014/main" id="{A84DE0AE-ED3D-499B-A6D3-B67DD22DD8C8}"/>
              </a:ext>
            </a:extLst>
          </p:cNvPr>
          <p:cNvSpPr>
            <a:spLocks noGrp="1"/>
          </p:cNvSpPr>
          <p:nvPr/>
        </p:nvSpPr>
        <p:spPr>
          <a:xfrm>
            <a:off x="393668" y="4742212"/>
            <a:ext cx="5702332" cy="1080230"/>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950" b="0">
                <a:solidFill>
                  <a:srgbClr val="D8DDE3"/>
                </a:solidFill>
                <a:latin typeface="Aptos"/>
                <a:ea typeface="Aptos"/>
                <a:cs typeface="Aptos"/>
              </a:rPr>
              <a:t>Gdzie kończy się krytyka, a zaczyna trwałe społeczne wykluczenie?</a:t>
            </a:r>
          </a:p>
        </p:txBody>
      </p:sp>
      <p:sp>
        <p:nvSpPr>
          <p:cNvPr id="3" name="Subtitle-4-3">
            <a:extLst>
              <a:ext uri="{FF2B5EF4-FFF2-40B4-BE49-F238E27FC236}">
                <a16:creationId xmlns:a16="http://schemas.microsoft.com/office/drawing/2014/main" id="{3F2E7958-A85D-4910-AC4D-878AB36A5B87}"/>
              </a:ext>
            </a:extLst>
          </p:cNvPr>
          <p:cNvSpPr>
            <a:spLocks noGrp="1"/>
          </p:cNvSpPr>
          <p:nvPr/>
        </p:nvSpPr>
        <p:spPr>
          <a:xfrm>
            <a:off x="393668" y="392240"/>
            <a:ext cx="5702332" cy="649129"/>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575" b="1">
                <a:solidFill>
                  <a:srgbClr val="F25C3D"/>
                </a:solidFill>
                <a:latin typeface="Aptos"/>
                <a:ea typeface="Aptos"/>
                <a:cs typeface="Aptos"/>
              </a:rPr>
              <a:t>Psychologia Cyberprzestrzeni 2026 | Wojciech Ciemski</a:t>
            </a:r>
          </a:p>
        </p:txBody>
      </p:sp>
      <p:sp>
        <p:nvSpPr>
          <p:cNvPr id="4" name="accent-line">
            <a:extLst>
              <a:ext uri="{FF2B5EF4-FFF2-40B4-BE49-F238E27FC236}">
                <a16:creationId xmlns:a16="http://schemas.microsoft.com/office/drawing/2014/main" id="{527F888F-681F-4926-A288-6E00305EE02C}"/>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1094904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5BB7E285-C4DB-6025-21DB-8CCF43A07ABB}"/>
              </a:ext>
            </a:extLst>
          </p:cNvPr>
          <p:cNvSpPr/>
          <p:nvPr/>
        </p:nvSpPr>
        <p:spPr>
          <a:xfrm>
            <a:off x="0" y="0"/>
            <a:ext cx="152400" cy="68580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B562C1F7-CE87-20C8-CFCC-46DCDB5CDC39}"/>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00A4BE"/>
                </a:solidFill>
                <a:latin typeface="Aptos" panose="020B0004020202020204" pitchFamily="34" charset="0"/>
              </a:rPr>
              <a:t>MECHANIZM 5</a:t>
            </a:r>
          </a:p>
        </p:txBody>
      </p:sp>
      <p:sp>
        <p:nvSpPr>
          <p:cNvPr id="4" name="pole tekstowe 3">
            <a:extLst>
              <a:ext uri="{FF2B5EF4-FFF2-40B4-BE49-F238E27FC236}">
                <a16:creationId xmlns:a16="http://schemas.microsoft.com/office/drawing/2014/main" id="{0B5DD662-012F-6AFE-8B5B-B7C3A4F0A785}"/>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Powtórzenie zamienia zarzut w etykietę</a:t>
            </a:r>
          </a:p>
        </p:txBody>
      </p:sp>
      <p:sp>
        <p:nvSpPr>
          <p:cNvPr id="5" name="Prostokąt 4">
            <a:extLst>
              <a:ext uri="{FF2B5EF4-FFF2-40B4-BE49-F238E27FC236}">
                <a16:creationId xmlns:a16="http://schemas.microsoft.com/office/drawing/2014/main" id="{E26A600D-5CB7-513E-CD67-A95D8B51E780}"/>
              </a:ext>
            </a:extLst>
          </p:cNvPr>
          <p:cNvSpPr/>
          <p:nvPr/>
        </p:nvSpPr>
        <p:spPr>
          <a:xfrm>
            <a:off x="736600" y="25019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94445972-738B-4AD9-C608-2A67C388B642}"/>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Znajomość komunikatu bywa mylona z prawdziwością</a:t>
            </a:r>
          </a:p>
        </p:txBody>
      </p:sp>
      <p:sp>
        <p:nvSpPr>
          <p:cNvPr id="7" name="Prostokąt 6">
            <a:extLst>
              <a:ext uri="{FF2B5EF4-FFF2-40B4-BE49-F238E27FC236}">
                <a16:creationId xmlns:a16="http://schemas.microsoft.com/office/drawing/2014/main" id="{71529EBE-413D-3AE8-465C-8DC0BADA04D1}"/>
              </a:ext>
            </a:extLst>
          </p:cNvPr>
          <p:cNvSpPr/>
          <p:nvPr/>
        </p:nvSpPr>
        <p:spPr>
          <a:xfrm>
            <a:off x="736600" y="33401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29C23E7B-C7CC-A592-3613-D0BB191C2A3F}"/>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Wiele nośników może wyglądać jak wiele źródeł</a:t>
            </a:r>
          </a:p>
        </p:txBody>
      </p:sp>
      <p:sp>
        <p:nvSpPr>
          <p:cNvPr id="9" name="Prostokąt 8">
            <a:extLst>
              <a:ext uri="{FF2B5EF4-FFF2-40B4-BE49-F238E27FC236}">
                <a16:creationId xmlns:a16="http://schemas.microsoft.com/office/drawing/2014/main" id="{E8E9F00F-832B-3A9F-DAE4-786B626DFAD8}"/>
              </a:ext>
            </a:extLst>
          </p:cNvPr>
          <p:cNvSpPr/>
          <p:nvPr/>
        </p:nvSpPr>
        <p:spPr>
          <a:xfrm>
            <a:off x="736600" y="41783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68BE7992-9286-6FC1-2105-41983AB4962C}"/>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Wyszukiwarki wydłużają życie narracji</a:t>
            </a:r>
          </a:p>
        </p:txBody>
      </p:sp>
      <p:sp>
        <p:nvSpPr>
          <p:cNvPr id="11" name="pole tekstowe 10">
            <a:extLst>
              <a:ext uri="{FF2B5EF4-FFF2-40B4-BE49-F238E27FC236}">
                <a16:creationId xmlns:a16="http://schemas.microsoft.com/office/drawing/2014/main" id="{0D21500A-2BF5-07DF-4E09-A7BC006DB22B}"/>
              </a:ext>
            </a:extLst>
          </p:cNvPr>
          <p:cNvSpPr txBox="1"/>
          <p:nvPr/>
        </p:nvSpPr>
        <p:spPr>
          <a:xfrm>
            <a:off x="685800" y="6350000"/>
            <a:ext cx="10795000" cy="130805"/>
          </a:xfrm>
          <a:prstGeom prst="rect">
            <a:avLst/>
          </a:prstGeom>
          <a:noFill/>
        </p:spPr>
        <p:txBody>
          <a:bodyPr vert="horz" wrap="square" lIns="0" tIns="0" rIns="0" bIns="0" rtlCol="0">
            <a:spAutoFit/>
          </a:bodyPr>
          <a:lstStyle/>
          <a:p>
            <a:r>
              <a:rPr lang="pl-PL" sz="850">
                <a:solidFill>
                  <a:srgbClr val="5C696C"/>
                </a:solidFill>
                <a:latin typeface="Aptos" panose="020B0004020202020204" pitchFamily="34" charset="0"/>
              </a:rPr>
              <a:t>Fazio et al., 2015</a:t>
            </a:r>
          </a:p>
        </p:txBody>
      </p:sp>
    </p:spTree>
    <p:extLst>
      <p:ext uri="{BB962C8B-B14F-4D97-AF65-F5344CB8AC3E}">
        <p14:creationId xmlns:p14="http://schemas.microsoft.com/office/powerpoint/2010/main" val="239581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C9B50E30-48B9-C82F-5BA5-DEAB480A6046}"/>
              </a:ext>
            </a:extLst>
          </p:cNvPr>
          <p:cNvSpPr/>
          <p:nvPr/>
        </p:nvSpPr>
        <p:spPr>
          <a:xfrm>
            <a:off x="0" y="0"/>
            <a:ext cx="152400" cy="68580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BCB0633D-310F-BDB8-E3D9-A2F6C9DB882C}"/>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369E74"/>
                </a:solidFill>
                <a:latin typeface="Aptos" panose="020B0004020202020204" pitchFamily="34" charset="0"/>
              </a:rPr>
              <a:t>MECHANIZM 6</a:t>
            </a:r>
          </a:p>
        </p:txBody>
      </p:sp>
      <p:sp>
        <p:nvSpPr>
          <p:cNvPr id="4" name="pole tekstowe 3">
            <a:extLst>
              <a:ext uri="{FF2B5EF4-FFF2-40B4-BE49-F238E27FC236}">
                <a16:creationId xmlns:a16="http://schemas.microsoft.com/office/drawing/2014/main" id="{E22EB29F-A118-63F4-9D94-1E1CFB793DF0}"/>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Etyczna misja nie jest immunitetem</a:t>
            </a:r>
          </a:p>
        </p:txBody>
      </p:sp>
      <p:sp>
        <p:nvSpPr>
          <p:cNvPr id="5" name="Prostokąt 4">
            <a:extLst>
              <a:ext uri="{FF2B5EF4-FFF2-40B4-BE49-F238E27FC236}">
                <a16:creationId xmlns:a16="http://schemas.microsoft.com/office/drawing/2014/main" id="{89A0612F-A9B1-E6D4-DAA8-DA6E60571E7B}"/>
              </a:ext>
            </a:extLst>
          </p:cNvPr>
          <p:cNvSpPr/>
          <p:nvPr/>
        </p:nvSpPr>
        <p:spPr>
          <a:xfrm>
            <a:off x="736600" y="25019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FF4CD875-A29C-3079-EFE0-19951BC8FECA}"/>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Słuszny cel nie znosi wymogu proporcjonalności</a:t>
            </a:r>
          </a:p>
        </p:txBody>
      </p:sp>
      <p:sp>
        <p:nvSpPr>
          <p:cNvPr id="7" name="Prostokąt 6">
            <a:extLst>
              <a:ext uri="{FF2B5EF4-FFF2-40B4-BE49-F238E27FC236}">
                <a16:creationId xmlns:a16="http://schemas.microsoft.com/office/drawing/2014/main" id="{11B191B8-AD3E-FD07-0B73-D9258A0A594F}"/>
              </a:ext>
            </a:extLst>
          </p:cNvPr>
          <p:cNvSpPr/>
          <p:nvPr/>
        </p:nvSpPr>
        <p:spPr>
          <a:xfrm>
            <a:off x="736600" y="33401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AD09BE2B-5132-486C-C9A9-59A0C7326544}"/>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Grupa może rozproszyć odpowiedzialność</a:t>
            </a:r>
          </a:p>
        </p:txBody>
      </p:sp>
      <p:sp>
        <p:nvSpPr>
          <p:cNvPr id="9" name="Prostokąt 8">
            <a:extLst>
              <a:ext uri="{FF2B5EF4-FFF2-40B4-BE49-F238E27FC236}">
                <a16:creationId xmlns:a16="http://schemas.microsoft.com/office/drawing/2014/main" id="{D269CE8C-B8A5-BA0E-DD15-D7DAA2FBE087}"/>
              </a:ext>
            </a:extLst>
          </p:cNvPr>
          <p:cNvSpPr/>
          <p:nvPr/>
        </p:nvSpPr>
        <p:spPr>
          <a:xfrm>
            <a:off x="736600" y="41783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3B55058E-BC1D-C492-D7F6-4CD5FD0E9D9E}"/>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Oceniamy procedurę i czyn, nie deklarowaną tożsamość</a:t>
            </a:r>
          </a:p>
        </p:txBody>
      </p:sp>
      <p:sp>
        <p:nvSpPr>
          <p:cNvPr id="11" name="pole tekstowe 10">
            <a:extLst>
              <a:ext uri="{FF2B5EF4-FFF2-40B4-BE49-F238E27FC236}">
                <a16:creationId xmlns:a16="http://schemas.microsoft.com/office/drawing/2014/main" id="{66FCECCA-A50E-1436-6261-4303FCC0D789}"/>
              </a:ext>
            </a:extLst>
          </p:cNvPr>
          <p:cNvSpPr txBox="1"/>
          <p:nvPr/>
        </p:nvSpPr>
        <p:spPr>
          <a:xfrm>
            <a:off x="685800" y="6350000"/>
            <a:ext cx="10795000" cy="130805"/>
          </a:xfrm>
          <a:prstGeom prst="rect">
            <a:avLst/>
          </a:prstGeom>
          <a:noFill/>
        </p:spPr>
        <p:txBody>
          <a:bodyPr vert="horz" wrap="square" lIns="0" tIns="0" rIns="0" bIns="0" rtlCol="0">
            <a:spAutoFit/>
          </a:bodyPr>
          <a:lstStyle/>
          <a:p>
            <a:r>
              <a:rPr lang="da-DK" sz="850">
                <a:solidFill>
                  <a:srgbClr val="5C696C"/>
                </a:solidFill>
                <a:latin typeface="Aptos" panose="020B0004020202020204" pitchFamily="34" charset="0"/>
              </a:rPr>
              <a:t>Bandura, 1999 | Blanken et al., 2015</a:t>
            </a:r>
            <a:endParaRPr lang="pl-PL" sz="850">
              <a:solidFill>
                <a:srgbClr val="5C696C"/>
              </a:solidFill>
              <a:latin typeface="Aptos" panose="020B0004020202020204" pitchFamily="34" charset="0"/>
            </a:endParaRPr>
          </a:p>
        </p:txBody>
      </p:sp>
    </p:spTree>
    <p:extLst>
      <p:ext uri="{BB962C8B-B14F-4D97-AF65-F5344CB8AC3E}">
        <p14:creationId xmlns:p14="http://schemas.microsoft.com/office/powerpoint/2010/main" val="295823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3F1F3D56-4D86-3451-DD07-05398454846F}"/>
              </a:ext>
            </a:extLst>
          </p:cNvPr>
          <p:cNvSpPr txBox="1"/>
          <p:nvPr/>
        </p:nvSpPr>
        <p:spPr>
          <a:xfrm>
            <a:off x="685800" y="508000"/>
            <a:ext cx="10795000" cy="169277"/>
          </a:xfrm>
          <a:prstGeom prst="rect">
            <a:avLst/>
          </a:prstGeom>
          <a:noFill/>
        </p:spPr>
        <p:txBody>
          <a:bodyPr vert="horz" wrap="square" lIns="0" tIns="0" rIns="0" bIns="0" rtlCol="0">
            <a:spAutoFit/>
          </a:bodyPr>
          <a:lstStyle/>
          <a:p>
            <a:r>
              <a:rPr lang="pl-PL" sz="1100" b="1">
                <a:solidFill>
                  <a:srgbClr val="EF6F2D"/>
                </a:solidFill>
                <a:latin typeface="Aptos" panose="020B0004020202020204" pitchFamily="34" charset="0"/>
              </a:rPr>
              <a:t>MODEL ESKALACJI</a:t>
            </a:r>
          </a:p>
        </p:txBody>
      </p:sp>
      <p:sp>
        <p:nvSpPr>
          <p:cNvPr id="3" name="pole tekstowe 2">
            <a:extLst>
              <a:ext uri="{FF2B5EF4-FFF2-40B4-BE49-F238E27FC236}">
                <a16:creationId xmlns:a16="http://schemas.microsoft.com/office/drawing/2014/main" id="{7154A246-1A72-67D1-A9FD-08CDE2A3B784}"/>
              </a:ext>
            </a:extLst>
          </p:cNvPr>
          <p:cNvSpPr txBox="1"/>
          <p:nvPr/>
        </p:nvSpPr>
        <p:spPr>
          <a:xfrm>
            <a:off x="685800" y="965200"/>
            <a:ext cx="10795000" cy="461665"/>
          </a:xfrm>
          <a:prstGeom prst="rect">
            <a:avLst/>
          </a:prstGeom>
          <a:noFill/>
        </p:spPr>
        <p:txBody>
          <a:bodyPr vert="horz" wrap="square" lIns="0" tIns="0" rIns="0" bIns="0" rtlCol="0">
            <a:spAutoFit/>
          </a:bodyPr>
          <a:lstStyle/>
          <a:p>
            <a:r>
              <a:rPr lang="pl-PL" sz="3000" b="1">
                <a:solidFill>
                  <a:srgbClr val="13232A"/>
                </a:solidFill>
                <a:latin typeface="Aptos Display" panose="020B0004020202020204" pitchFamily="34" charset="0"/>
              </a:rPr>
              <a:t>Jak spór staje się przemocą reputacyjną</a:t>
            </a:r>
          </a:p>
        </p:txBody>
      </p:sp>
      <p:sp>
        <p:nvSpPr>
          <p:cNvPr id="4" name="Prostokąt 3">
            <a:extLst>
              <a:ext uri="{FF2B5EF4-FFF2-40B4-BE49-F238E27FC236}">
                <a16:creationId xmlns:a16="http://schemas.microsoft.com/office/drawing/2014/main" id="{8F67F0E1-3088-7FD0-1C5E-E6222777C3FC}"/>
              </a:ext>
            </a:extLst>
          </p:cNvPr>
          <p:cNvSpPr/>
          <p:nvPr/>
        </p:nvSpPr>
        <p:spPr>
          <a:xfrm>
            <a:off x="685800" y="2794000"/>
            <a:ext cx="1905000" cy="1549400"/>
          </a:xfrm>
          <a:prstGeom prst="rect">
            <a:avLst/>
          </a:prstGeom>
          <a:solidFill>
            <a:srgbClr val="E0F1E8"/>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rostokąt 4">
            <a:extLst>
              <a:ext uri="{FF2B5EF4-FFF2-40B4-BE49-F238E27FC236}">
                <a16:creationId xmlns:a16="http://schemas.microsoft.com/office/drawing/2014/main" id="{57494722-003E-51B4-768F-75E861E5BB5E}"/>
              </a:ext>
            </a:extLst>
          </p:cNvPr>
          <p:cNvSpPr/>
          <p:nvPr/>
        </p:nvSpPr>
        <p:spPr>
          <a:xfrm>
            <a:off x="685800" y="2794000"/>
            <a:ext cx="1905000" cy="889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CD54394C-3C94-EF8B-43B3-8058243A79F1}"/>
              </a:ext>
            </a:extLst>
          </p:cNvPr>
          <p:cNvSpPr txBox="1"/>
          <p:nvPr/>
        </p:nvSpPr>
        <p:spPr>
          <a:xfrm>
            <a:off x="838200" y="3276600"/>
            <a:ext cx="1600200" cy="461665"/>
          </a:xfrm>
          <a:prstGeom prst="rect">
            <a:avLst/>
          </a:prstGeom>
          <a:noFill/>
        </p:spPr>
        <p:txBody>
          <a:bodyPr vert="horz" wrap="square" lIns="0" tIns="0" rIns="0" bIns="0" rtlCol="0">
            <a:spAutoFit/>
          </a:bodyPr>
          <a:lstStyle/>
          <a:p>
            <a:pPr algn="ctr"/>
            <a:r>
              <a:rPr lang="pl-PL" sz="1500" b="1">
                <a:solidFill>
                  <a:srgbClr val="13232A"/>
                </a:solidFill>
                <a:latin typeface="Aptos Display" panose="020B0004020202020204" pitchFamily="34" charset="0"/>
              </a:rPr>
              <a:t>REALNY
PROBLEM</a:t>
            </a:r>
          </a:p>
        </p:txBody>
      </p:sp>
      <p:sp>
        <p:nvSpPr>
          <p:cNvPr id="7" name="pole tekstowe 6">
            <a:extLst>
              <a:ext uri="{FF2B5EF4-FFF2-40B4-BE49-F238E27FC236}">
                <a16:creationId xmlns:a16="http://schemas.microsoft.com/office/drawing/2014/main" id="{C1636E2E-B679-9012-6992-EC6344DC327E}"/>
              </a:ext>
            </a:extLst>
          </p:cNvPr>
          <p:cNvSpPr txBox="1"/>
          <p:nvPr/>
        </p:nvSpPr>
        <p:spPr>
          <a:xfrm>
            <a:off x="2628900" y="3251200"/>
            <a:ext cx="381000" cy="369332"/>
          </a:xfrm>
          <a:prstGeom prst="rect">
            <a:avLst/>
          </a:prstGeom>
          <a:noFill/>
        </p:spPr>
        <p:txBody>
          <a:bodyPr vert="horz" wrap="square" lIns="0" tIns="0" rIns="0" bIns="0" rtlCol="0">
            <a:spAutoFit/>
          </a:bodyPr>
          <a:lstStyle/>
          <a:p>
            <a:pPr algn="ctr"/>
            <a:r>
              <a:rPr lang="pl-PL" sz="2400" b="1">
                <a:solidFill>
                  <a:srgbClr val="5C696C"/>
                </a:solidFill>
                <a:latin typeface="Aptos" panose="020B0004020202020204" pitchFamily="34" charset="0"/>
              </a:rPr>
              <a:t>→</a:t>
            </a:r>
          </a:p>
        </p:txBody>
      </p:sp>
      <p:sp>
        <p:nvSpPr>
          <p:cNvPr id="8" name="Prostokąt 7">
            <a:extLst>
              <a:ext uri="{FF2B5EF4-FFF2-40B4-BE49-F238E27FC236}">
                <a16:creationId xmlns:a16="http://schemas.microsoft.com/office/drawing/2014/main" id="{9AE07770-6583-4FE3-AC26-24EDF0A982FF}"/>
              </a:ext>
            </a:extLst>
          </p:cNvPr>
          <p:cNvSpPr/>
          <p:nvPr/>
        </p:nvSpPr>
        <p:spPr>
          <a:xfrm>
            <a:off x="2895600" y="2794000"/>
            <a:ext cx="1905000" cy="1549400"/>
          </a:xfrm>
          <a:prstGeom prst="rect">
            <a:avLst/>
          </a:prstGeom>
          <a:solidFill>
            <a:srgbClr val="F9E8D2"/>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rostokąt 8">
            <a:extLst>
              <a:ext uri="{FF2B5EF4-FFF2-40B4-BE49-F238E27FC236}">
                <a16:creationId xmlns:a16="http://schemas.microsoft.com/office/drawing/2014/main" id="{1228F898-D9B8-01FF-6FFA-18EB27EEEC5F}"/>
              </a:ext>
            </a:extLst>
          </p:cNvPr>
          <p:cNvSpPr/>
          <p:nvPr/>
        </p:nvSpPr>
        <p:spPr>
          <a:xfrm>
            <a:off x="2895600" y="2794000"/>
            <a:ext cx="1905000" cy="889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E9AF693C-FC73-0379-F891-C3BF5CB5108D}"/>
              </a:ext>
            </a:extLst>
          </p:cNvPr>
          <p:cNvSpPr txBox="1"/>
          <p:nvPr/>
        </p:nvSpPr>
        <p:spPr>
          <a:xfrm>
            <a:off x="3048000" y="3276600"/>
            <a:ext cx="1600200" cy="461665"/>
          </a:xfrm>
          <a:prstGeom prst="rect">
            <a:avLst/>
          </a:prstGeom>
          <a:noFill/>
        </p:spPr>
        <p:txBody>
          <a:bodyPr vert="horz" wrap="square" lIns="0" tIns="0" rIns="0" bIns="0" rtlCol="0">
            <a:spAutoFit/>
          </a:bodyPr>
          <a:lstStyle/>
          <a:p>
            <a:pPr algn="ctr"/>
            <a:r>
              <a:rPr lang="pl-PL" sz="1500" b="1">
                <a:solidFill>
                  <a:srgbClr val="13232A"/>
                </a:solidFill>
                <a:latin typeface="Aptos Display" panose="020B0004020202020204" pitchFamily="34" charset="0"/>
              </a:rPr>
              <a:t>RAMA
MORALNA</a:t>
            </a:r>
          </a:p>
        </p:txBody>
      </p:sp>
      <p:sp>
        <p:nvSpPr>
          <p:cNvPr id="11" name="pole tekstowe 10">
            <a:extLst>
              <a:ext uri="{FF2B5EF4-FFF2-40B4-BE49-F238E27FC236}">
                <a16:creationId xmlns:a16="http://schemas.microsoft.com/office/drawing/2014/main" id="{EC33179E-16BF-4F75-3472-CBE2BA3E4AAA}"/>
              </a:ext>
            </a:extLst>
          </p:cNvPr>
          <p:cNvSpPr txBox="1"/>
          <p:nvPr/>
        </p:nvSpPr>
        <p:spPr>
          <a:xfrm>
            <a:off x="4838700" y="3251200"/>
            <a:ext cx="381000" cy="369332"/>
          </a:xfrm>
          <a:prstGeom prst="rect">
            <a:avLst/>
          </a:prstGeom>
          <a:noFill/>
        </p:spPr>
        <p:txBody>
          <a:bodyPr vert="horz" wrap="square" lIns="0" tIns="0" rIns="0" bIns="0" rtlCol="0">
            <a:spAutoFit/>
          </a:bodyPr>
          <a:lstStyle/>
          <a:p>
            <a:pPr algn="ctr"/>
            <a:r>
              <a:rPr lang="pl-PL" sz="2400" b="1">
                <a:solidFill>
                  <a:srgbClr val="5C696C"/>
                </a:solidFill>
                <a:latin typeface="Aptos" panose="020B0004020202020204" pitchFamily="34" charset="0"/>
              </a:rPr>
              <a:t>→</a:t>
            </a:r>
          </a:p>
        </p:txBody>
      </p:sp>
      <p:sp>
        <p:nvSpPr>
          <p:cNvPr id="12" name="Prostokąt 11">
            <a:extLst>
              <a:ext uri="{FF2B5EF4-FFF2-40B4-BE49-F238E27FC236}">
                <a16:creationId xmlns:a16="http://schemas.microsoft.com/office/drawing/2014/main" id="{C1D53FBB-7FAA-5311-AF31-5BDED06C314B}"/>
              </a:ext>
            </a:extLst>
          </p:cNvPr>
          <p:cNvSpPr/>
          <p:nvPr/>
        </p:nvSpPr>
        <p:spPr>
          <a:xfrm>
            <a:off x="5105400" y="2794000"/>
            <a:ext cx="1905000" cy="1549400"/>
          </a:xfrm>
          <a:prstGeom prst="rect">
            <a:avLst/>
          </a:prstGeom>
          <a:solidFill>
            <a:srgbClr val="DEF2F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rostokąt 12">
            <a:extLst>
              <a:ext uri="{FF2B5EF4-FFF2-40B4-BE49-F238E27FC236}">
                <a16:creationId xmlns:a16="http://schemas.microsoft.com/office/drawing/2014/main" id="{7ADA35FD-6414-0D96-8932-0262EE50F075}"/>
              </a:ext>
            </a:extLst>
          </p:cNvPr>
          <p:cNvSpPr/>
          <p:nvPr/>
        </p:nvSpPr>
        <p:spPr>
          <a:xfrm>
            <a:off x="5105400" y="2794000"/>
            <a:ext cx="1905000" cy="889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ole tekstowe 13">
            <a:extLst>
              <a:ext uri="{FF2B5EF4-FFF2-40B4-BE49-F238E27FC236}">
                <a16:creationId xmlns:a16="http://schemas.microsoft.com/office/drawing/2014/main" id="{FC4CB626-67FB-BF92-70E5-2BAA043FA2C5}"/>
              </a:ext>
            </a:extLst>
          </p:cNvPr>
          <p:cNvSpPr txBox="1"/>
          <p:nvPr/>
        </p:nvSpPr>
        <p:spPr>
          <a:xfrm>
            <a:off x="5257800" y="3276600"/>
            <a:ext cx="1600200" cy="461665"/>
          </a:xfrm>
          <a:prstGeom prst="rect">
            <a:avLst/>
          </a:prstGeom>
          <a:noFill/>
        </p:spPr>
        <p:txBody>
          <a:bodyPr vert="horz" wrap="square" lIns="0" tIns="0" rIns="0" bIns="0" rtlCol="0">
            <a:spAutoFit/>
          </a:bodyPr>
          <a:lstStyle/>
          <a:p>
            <a:pPr algn="ctr"/>
            <a:r>
              <a:rPr lang="pl-PL" sz="1500" b="1">
                <a:solidFill>
                  <a:srgbClr val="13232A"/>
                </a:solidFill>
                <a:latin typeface="Aptos Display" panose="020B0004020202020204" pitchFamily="34" charset="0"/>
              </a:rPr>
              <a:t>WZMOCNIENIE
GRUPY</a:t>
            </a:r>
          </a:p>
        </p:txBody>
      </p:sp>
      <p:sp>
        <p:nvSpPr>
          <p:cNvPr id="15" name="pole tekstowe 14">
            <a:extLst>
              <a:ext uri="{FF2B5EF4-FFF2-40B4-BE49-F238E27FC236}">
                <a16:creationId xmlns:a16="http://schemas.microsoft.com/office/drawing/2014/main" id="{728123FF-D55A-C8E0-198D-202A9A25B7D6}"/>
              </a:ext>
            </a:extLst>
          </p:cNvPr>
          <p:cNvSpPr txBox="1"/>
          <p:nvPr/>
        </p:nvSpPr>
        <p:spPr>
          <a:xfrm>
            <a:off x="7048500" y="3251200"/>
            <a:ext cx="381000" cy="369332"/>
          </a:xfrm>
          <a:prstGeom prst="rect">
            <a:avLst/>
          </a:prstGeom>
          <a:noFill/>
        </p:spPr>
        <p:txBody>
          <a:bodyPr vert="horz" wrap="square" lIns="0" tIns="0" rIns="0" bIns="0" rtlCol="0">
            <a:spAutoFit/>
          </a:bodyPr>
          <a:lstStyle/>
          <a:p>
            <a:pPr algn="ctr"/>
            <a:r>
              <a:rPr lang="pl-PL" sz="2400" b="1">
                <a:solidFill>
                  <a:srgbClr val="5C696C"/>
                </a:solidFill>
                <a:latin typeface="Aptos" panose="020B0004020202020204" pitchFamily="34" charset="0"/>
              </a:rPr>
              <a:t>→</a:t>
            </a:r>
          </a:p>
        </p:txBody>
      </p:sp>
      <p:sp>
        <p:nvSpPr>
          <p:cNvPr id="16" name="Prostokąt 15">
            <a:extLst>
              <a:ext uri="{FF2B5EF4-FFF2-40B4-BE49-F238E27FC236}">
                <a16:creationId xmlns:a16="http://schemas.microsoft.com/office/drawing/2014/main" id="{4BF074D8-85D2-B5F6-D052-E9945FEF342F}"/>
              </a:ext>
            </a:extLst>
          </p:cNvPr>
          <p:cNvSpPr/>
          <p:nvPr/>
        </p:nvSpPr>
        <p:spPr>
          <a:xfrm>
            <a:off x="7315200" y="2794000"/>
            <a:ext cx="1905000" cy="1549400"/>
          </a:xfrm>
          <a:prstGeom prst="rect">
            <a:avLst/>
          </a:prstGeom>
          <a:solidFill>
            <a:srgbClr val="F9E8D2"/>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rostokąt 16">
            <a:extLst>
              <a:ext uri="{FF2B5EF4-FFF2-40B4-BE49-F238E27FC236}">
                <a16:creationId xmlns:a16="http://schemas.microsoft.com/office/drawing/2014/main" id="{DC99D0F6-ADBB-FBEA-24B6-B065E041E58A}"/>
              </a:ext>
            </a:extLst>
          </p:cNvPr>
          <p:cNvSpPr/>
          <p:nvPr/>
        </p:nvSpPr>
        <p:spPr>
          <a:xfrm>
            <a:off x="7315200" y="2794000"/>
            <a:ext cx="1905000" cy="889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ole tekstowe 17">
            <a:extLst>
              <a:ext uri="{FF2B5EF4-FFF2-40B4-BE49-F238E27FC236}">
                <a16:creationId xmlns:a16="http://schemas.microsoft.com/office/drawing/2014/main" id="{9F4590C1-616A-9B56-080F-414B16195B14}"/>
              </a:ext>
            </a:extLst>
          </p:cNvPr>
          <p:cNvSpPr txBox="1"/>
          <p:nvPr/>
        </p:nvSpPr>
        <p:spPr>
          <a:xfrm>
            <a:off x="7467600" y="3276600"/>
            <a:ext cx="1600200" cy="461665"/>
          </a:xfrm>
          <a:prstGeom prst="rect">
            <a:avLst/>
          </a:prstGeom>
          <a:noFill/>
        </p:spPr>
        <p:txBody>
          <a:bodyPr vert="horz" wrap="square" lIns="0" tIns="0" rIns="0" bIns="0" rtlCol="0">
            <a:spAutoFit/>
          </a:bodyPr>
          <a:lstStyle/>
          <a:p>
            <a:pPr algn="ctr"/>
            <a:r>
              <a:rPr lang="pl-PL" sz="1500" b="1">
                <a:solidFill>
                  <a:srgbClr val="13232A"/>
                </a:solidFill>
                <a:latin typeface="Aptos Display" panose="020B0004020202020204" pitchFamily="34" charset="0"/>
              </a:rPr>
              <a:t>EKSPANSJA
DO OTOCZENIA</a:t>
            </a:r>
          </a:p>
        </p:txBody>
      </p:sp>
      <p:sp>
        <p:nvSpPr>
          <p:cNvPr id="19" name="pole tekstowe 18">
            <a:extLst>
              <a:ext uri="{FF2B5EF4-FFF2-40B4-BE49-F238E27FC236}">
                <a16:creationId xmlns:a16="http://schemas.microsoft.com/office/drawing/2014/main" id="{B72C6C50-1C66-E5E0-BF16-91BF54E5471A}"/>
              </a:ext>
            </a:extLst>
          </p:cNvPr>
          <p:cNvSpPr txBox="1"/>
          <p:nvPr/>
        </p:nvSpPr>
        <p:spPr>
          <a:xfrm>
            <a:off x="9258300" y="3251200"/>
            <a:ext cx="381000" cy="369332"/>
          </a:xfrm>
          <a:prstGeom prst="rect">
            <a:avLst/>
          </a:prstGeom>
          <a:noFill/>
        </p:spPr>
        <p:txBody>
          <a:bodyPr vert="horz" wrap="square" lIns="0" tIns="0" rIns="0" bIns="0" rtlCol="0">
            <a:spAutoFit/>
          </a:bodyPr>
          <a:lstStyle/>
          <a:p>
            <a:pPr algn="ctr"/>
            <a:r>
              <a:rPr lang="pl-PL" sz="2400" b="1">
                <a:solidFill>
                  <a:srgbClr val="5C696C"/>
                </a:solidFill>
                <a:latin typeface="Aptos" panose="020B0004020202020204" pitchFamily="34" charset="0"/>
              </a:rPr>
              <a:t>→</a:t>
            </a:r>
          </a:p>
        </p:txBody>
      </p:sp>
      <p:sp>
        <p:nvSpPr>
          <p:cNvPr id="20" name="Prostokąt 19">
            <a:extLst>
              <a:ext uri="{FF2B5EF4-FFF2-40B4-BE49-F238E27FC236}">
                <a16:creationId xmlns:a16="http://schemas.microsoft.com/office/drawing/2014/main" id="{FD98B176-4C12-C308-C194-54728A31C8D3}"/>
              </a:ext>
            </a:extLst>
          </p:cNvPr>
          <p:cNvSpPr/>
          <p:nvPr/>
        </p:nvSpPr>
        <p:spPr>
          <a:xfrm>
            <a:off x="9525000" y="2794000"/>
            <a:ext cx="1905000" cy="1549400"/>
          </a:xfrm>
          <a:prstGeom prst="rect">
            <a:avLst/>
          </a:prstGeom>
          <a:solidFill>
            <a:srgbClr val="DEF2F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rostokąt 20">
            <a:extLst>
              <a:ext uri="{FF2B5EF4-FFF2-40B4-BE49-F238E27FC236}">
                <a16:creationId xmlns:a16="http://schemas.microsoft.com/office/drawing/2014/main" id="{B1228D54-FBBC-D77A-6932-CDA2D5B1F2D2}"/>
              </a:ext>
            </a:extLst>
          </p:cNvPr>
          <p:cNvSpPr/>
          <p:nvPr/>
        </p:nvSpPr>
        <p:spPr>
          <a:xfrm>
            <a:off x="9525000" y="2794000"/>
            <a:ext cx="1905000" cy="889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ole tekstowe 21">
            <a:extLst>
              <a:ext uri="{FF2B5EF4-FFF2-40B4-BE49-F238E27FC236}">
                <a16:creationId xmlns:a16="http://schemas.microsoft.com/office/drawing/2014/main" id="{3434C71B-4AE9-99C3-B53B-6B88F40F21EC}"/>
              </a:ext>
            </a:extLst>
          </p:cNvPr>
          <p:cNvSpPr txBox="1"/>
          <p:nvPr/>
        </p:nvSpPr>
        <p:spPr>
          <a:xfrm>
            <a:off x="9677400" y="3276600"/>
            <a:ext cx="1600200" cy="461665"/>
          </a:xfrm>
          <a:prstGeom prst="rect">
            <a:avLst/>
          </a:prstGeom>
          <a:noFill/>
        </p:spPr>
        <p:txBody>
          <a:bodyPr vert="horz" wrap="square" lIns="0" tIns="0" rIns="0" bIns="0" rtlCol="0">
            <a:spAutoFit/>
          </a:bodyPr>
          <a:lstStyle/>
          <a:p>
            <a:pPr algn="ctr"/>
            <a:r>
              <a:rPr lang="pl-PL" sz="1500" b="1">
                <a:solidFill>
                  <a:srgbClr val="13232A"/>
                </a:solidFill>
                <a:latin typeface="Aptos Display" panose="020B0004020202020204" pitchFamily="34" charset="0"/>
              </a:rPr>
              <a:t>TRWAŁA
ETYKIETA</a:t>
            </a:r>
          </a:p>
        </p:txBody>
      </p:sp>
      <p:sp>
        <p:nvSpPr>
          <p:cNvPr id="23" name="pole tekstowe 22">
            <a:extLst>
              <a:ext uri="{FF2B5EF4-FFF2-40B4-BE49-F238E27FC236}">
                <a16:creationId xmlns:a16="http://schemas.microsoft.com/office/drawing/2014/main" id="{23DDF424-F334-EAA9-018C-65D66859564E}"/>
              </a:ext>
            </a:extLst>
          </p:cNvPr>
          <p:cNvSpPr txBox="1"/>
          <p:nvPr/>
        </p:nvSpPr>
        <p:spPr>
          <a:xfrm>
            <a:off x="685800" y="5257800"/>
            <a:ext cx="10795000" cy="215444"/>
          </a:xfrm>
          <a:prstGeom prst="rect">
            <a:avLst/>
          </a:prstGeom>
          <a:noFill/>
        </p:spPr>
        <p:txBody>
          <a:bodyPr vert="horz" wrap="square" lIns="0" tIns="0" rIns="0" bIns="0" rtlCol="0">
            <a:spAutoFit/>
          </a:bodyPr>
          <a:lstStyle/>
          <a:p>
            <a:r>
              <a:rPr lang="pl-PL" sz="1400">
                <a:solidFill>
                  <a:srgbClr val="5C696C"/>
                </a:solidFill>
                <a:latin typeface="Aptos" panose="020B0004020202020204" pitchFamily="34" charset="0"/>
              </a:rPr>
              <a:t>Punkt graniczny: krytyka przestaje służyć rozwiązaniu problemu, a zaczyna zwiększać koszt społeczny osoby.</a:t>
            </a:r>
          </a:p>
        </p:txBody>
      </p:sp>
    </p:spTree>
    <p:extLst>
      <p:ext uri="{BB962C8B-B14F-4D97-AF65-F5344CB8AC3E}">
        <p14:creationId xmlns:p14="http://schemas.microsoft.com/office/powerpoint/2010/main" val="1705697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C1F27"/>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6318F648-D673-F076-2E49-79F56000B880}"/>
              </a:ext>
            </a:extLst>
          </p:cNvPr>
          <p:cNvSpPr/>
          <p:nvPr/>
        </p:nvSpPr>
        <p:spPr>
          <a:xfrm>
            <a:off x="685800" y="787400"/>
            <a:ext cx="8382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A912F059-3C82-7DF3-37A7-B5A0DC4CDABD}"/>
              </a:ext>
            </a:extLst>
          </p:cNvPr>
          <p:cNvSpPr txBox="1"/>
          <p:nvPr/>
        </p:nvSpPr>
        <p:spPr>
          <a:xfrm>
            <a:off x="685800" y="1168400"/>
            <a:ext cx="10414000" cy="184666"/>
          </a:xfrm>
          <a:prstGeom prst="rect">
            <a:avLst/>
          </a:prstGeom>
          <a:noFill/>
        </p:spPr>
        <p:txBody>
          <a:bodyPr vert="horz" wrap="square" lIns="0" tIns="0" rIns="0" bIns="0" rtlCol="0">
            <a:spAutoFit/>
          </a:bodyPr>
          <a:lstStyle/>
          <a:p>
            <a:r>
              <a:rPr lang="pl-PL" sz="1200" b="1">
                <a:solidFill>
                  <a:srgbClr val="EF6F2D"/>
                </a:solidFill>
                <a:latin typeface="Aptos" panose="020B0004020202020204" pitchFamily="34" charset="0"/>
              </a:rPr>
              <a:t>CZĘŚĆ II</a:t>
            </a:r>
          </a:p>
        </p:txBody>
      </p:sp>
      <p:sp>
        <p:nvSpPr>
          <p:cNvPr id="4" name="pole tekstowe 3">
            <a:extLst>
              <a:ext uri="{FF2B5EF4-FFF2-40B4-BE49-F238E27FC236}">
                <a16:creationId xmlns:a16="http://schemas.microsoft.com/office/drawing/2014/main" id="{4FC93B39-BC02-6880-2E81-6F7767B48CDA}"/>
              </a:ext>
            </a:extLst>
          </p:cNvPr>
          <p:cNvSpPr txBox="1"/>
          <p:nvPr/>
        </p:nvSpPr>
        <p:spPr>
          <a:xfrm>
            <a:off x="685800" y="1968500"/>
            <a:ext cx="10668000" cy="1107996"/>
          </a:xfrm>
          <a:prstGeom prst="rect">
            <a:avLst/>
          </a:prstGeom>
          <a:noFill/>
        </p:spPr>
        <p:txBody>
          <a:bodyPr vert="horz" wrap="square" lIns="0" tIns="0" rIns="0" bIns="0" rtlCol="0">
            <a:spAutoFit/>
          </a:bodyPr>
          <a:lstStyle/>
          <a:p>
            <a:r>
              <a:rPr lang="pl-PL" sz="3600" b="1">
                <a:solidFill>
                  <a:srgbClr val="FFFFFF"/>
                </a:solidFill>
                <a:latin typeface="Aptos Display" panose="020B0004020202020204" pitchFamily="34" charset="0"/>
              </a:rPr>
              <a:t>Case study:
czy widzimy przewidywane wskaźniki?</a:t>
            </a:r>
          </a:p>
        </p:txBody>
      </p:sp>
      <p:sp>
        <p:nvSpPr>
          <p:cNvPr id="5" name="pole tekstowe 4">
            <a:extLst>
              <a:ext uri="{FF2B5EF4-FFF2-40B4-BE49-F238E27FC236}">
                <a16:creationId xmlns:a16="http://schemas.microsoft.com/office/drawing/2014/main" id="{EE5AA688-5600-C07E-473C-EF3A2C397370}"/>
              </a:ext>
            </a:extLst>
          </p:cNvPr>
          <p:cNvSpPr txBox="1"/>
          <p:nvPr/>
        </p:nvSpPr>
        <p:spPr>
          <a:xfrm>
            <a:off x="685800" y="4279900"/>
            <a:ext cx="10160000" cy="276999"/>
          </a:xfrm>
          <a:prstGeom prst="rect">
            <a:avLst/>
          </a:prstGeom>
          <a:noFill/>
        </p:spPr>
        <p:txBody>
          <a:bodyPr vert="horz" wrap="square" lIns="0" tIns="0" rIns="0" bIns="0" rtlCol="0">
            <a:spAutoFit/>
          </a:bodyPr>
          <a:lstStyle/>
          <a:p>
            <a:r>
              <a:rPr lang="pl-PL">
                <a:solidFill>
                  <a:srgbClr val="C6D7DA"/>
                </a:solidFill>
                <a:latin typeface="Aptos" panose="020B0004020202020204" pitchFamily="34" charset="0"/>
              </a:rPr>
              <a:t>Materiał ilustruje proces. Nie służy diagnozowaniu ludzi ani przypisywaniu im motywów.</a:t>
            </a:r>
          </a:p>
        </p:txBody>
      </p:sp>
    </p:spTree>
    <p:extLst>
      <p:ext uri="{BB962C8B-B14F-4D97-AF65-F5344CB8AC3E}">
        <p14:creationId xmlns:p14="http://schemas.microsoft.com/office/powerpoint/2010/main" val="3858776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016"/>
        </a:solidFill>
        <a:effectLst/>
      </p:bgPr>
    </p:bg>
    <p:spTree>
      <p:nvGrpSpPr>
        <p:cNvPr id="1" name=""/>
        <p:cNvGrpSpPr/>
        <p:nvPr/>
      </p:nvGrpSpPr>
      <p:grpSpPr>
        <a:xfrm>
          <a:off x="0" y="0"/>
          <a:ext cx="0" cy="0"/>
          <a:chOff x="0" y="0"/>
          <a:chExt cx="0" cy="0"/>
        </a:xfrm>
      </p:grpSpPr>
      <p:sp>
        <p:nvSpPr>
          <p:cNvPr id="5" name="Title-3-1">
            <a:extLst>
              <a:ext uri="{FF2B5EF4-FFF2-40B4-BE49-F238E27FC236}">
                <a16:creationId xmlns:a16="http://schemas.microsoft.com/office/drawing/2014/main" id="{22D76BCE-AA95-4CE0-A4EE-626843CF8595}"/>
              </a:ext>
            </a:extLst>
          </p:cNvPr>
          <p:cNvSpPr>
            <a:spLocks noGrp="1"/>
          </p:cNvSpPr>
          <p:nvPr/>
        </p:nvSpPr>
        <p:spPr>
          <a:xfrm>
            <a:off x="393668" y="1738789"/>
            <a:ext cx="9448800" cy="2491454"/>
          </a:xfrm>
          <a:prstGeom prst="rect">
            <a:avLst/>
          </a:prstGeom>
        </p:spPr>
        <p:txBody>
          <a:bodyPr lIns="0" tIns="0" rIns="0" bIns="0" anchor="b">
            <a:noAutofit/>
          </a:bodyPr>
          <a:lstStyle/>
          <a:p>
            <a:pPr algn="l">
              <a:lnSpc>
                <a:spcPct val="108000"/>
              </a:lnSpc>
              <a:spcAft>
                <a:spcPts val="650"/>
              </a:spcAft>
              <a:buNone/>
              <a:defRPr sz="6000">
                <a:solidFill>
                  <a:srgbClr val="000000"/>
                </a:solidFill>
                <a:latin typeface="Helvetica Neue"/>
                <a:ea typeface="Helvetica Neue"/>
                <a:cs typeface="Helvetica Neue"/>
              </a:defRPr>
            </a:pPr>
            <a:r>
              <a:rPr sz="5625" b="1">
                <a:solidFill>
                  <a:srgbClr val="FFFFFF"/>
                </a:solidFill>
                <a:latin typeface="Aptos"/>
                <a:ea typeface="Aptos"/>
                <a:cs typeface="Aptos"/>
              </a:rPr>
              <a:t>Nie byłem bezbłędny.</a:t>
            </a:r>
          </a:p>
        </p:txBody>
      </p:sp>
      <p:sp>
        <p:nvSpPr>
          <p:cNvPr id="2" name="Subtitle-4-2">
            <a:extLst>
              <a:ext uri="{FF2B5EF4-FFF2-40B4-BE49-F238E27FC236}">
                <a16:creationId xmlns:a16="http://schemas.microsoft.com/office/drawing/2014/main" id="{6947DA6A-CD76-41FD-9AE6-D54FC0118DD1}"/>
              </a:ext>
            </a:extLst>
          </p:cNvPr>
          <p:cNvSpPr>
            <a:spLocks noGrp="1"/>
          </p:cNvSpPr>
          <p:nvPr/>
        </p:nvSpPr>
        <p:spPr>
          <a:xfrm>
            <a:off x="393668" y="4742212"/>
            <a:ext cx="5702332" cy="1080230"/>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950" b="0">
                <a:solidFill>
                  <a:srgbClr val="D8DDE3"/>
                </a:solidFill>
                <a:latin typeface="Aptos"/>
                <a:ea typeface="Aptos"/>
                <a:cs typeface="Aptos"/>
              </a:rPr>
              <a:t>Ta prezentacja nie jest opowieścią o niewinności.</a:t>
            </a:r>
          </a:p>
        </p:txBody>
      </p:sp>
      <p:sp>
        <p:nvSpPr>
          <p:cNvPr id="3" name="Subtitle-4-3">
            <a:extLst>
              <a:ext uri="{FF2B5EF4-FFF2-40B4-BE49-F238E27FC236}">
                <a16:creationId xmlns:a16="http://schemas.microsoft.com/office/drawing/2014/main" id="{979BA903-E3C0-4C41-8A9B-7D9F5C63167F}"/>
              </a:ext>
            </a:extLst>
          </p:cNvPr>
          <p:cNvSpPr>
            <a:spLocks noGrp="1"/>
          </p:cNvSpPr>
          <p:nvPr/>
        </p:nvSpPr>
        <p:spPr>
          <a:xfrm>
            <a:off x="393668" y="392240"/>
            <a:ext cx="5702332" cy="649129"/>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575" b="1">
                <a:solidFill>
                  <a:srgbClr val="009DB8"/>
                </a:solidFill>
                <a:latin typeface="Aptos"/>
                <a:ea typeface="Aptos"/>
                <a:cs typeface="Aptos"/>
              </a:rPr>
              <a:t>Punkt wyjścia</a:t>
            </a:r>
          </a:p>
        </p:txBody>
      </p:sp>
      <p:sp>
        <p:nvSpPr>
          <p:cNvPr id="4" name="accent-line">
            <a:extLst>
              <a:ext uri="{FF2B5EF4-FFF2-40B4-BE49-F238E27FC236}">
                <a16:creationId xmlns:a16="http://schemas.microsoft.com/office/drawing/2014/main" id="{B70486E7-1903-49AD-AD3B-DA3AC592F5D0}"/>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782145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016"/>
        </a:solidFill>
        <a:effectLst/>
      </p:bgPr>
    </p:bg>
    <p:spTree>
      <p:nvGrpSpPr>
        <p:cNvPr id="1" name=""/>
        <p:cNvGrpSpPr/>
        <p:nvPr/>
      </p:nvGrpSpPr>
      <p:grpSpPr>
        <a:xfrm>
          <a:off x="0" y="0"/>
          <a:ext cx="0" cy="0"/>
          <a:chOff x="0" y="0"/>
          <a:chExt cx="0" cy="0"/>
        </a:xfrm>
      </p:grpSpPr>
      <p:sp>
        <p:nvSpPr>
          <p:cNvPr id="5" name="Title-3-1">
            <a:extLst>
              <a:ext uri="{FF2B5EF4-FFF2-40B4-BE49-F238E27FC236}">
                <a16:creationId xmlns:a16="http://schemas.microsoft.com/office/drawing/2014/main" id="{539F3BB9-BFF5-406E-8AD2-7E6FD8F7FDAD}"/>
              </a:ext>
            </a:extLst>
          </p:cNvPr>
          <p:cNvSpPr>
            <a:spLocks noGrp="1"/>
          </p:cNvSpPr>
          <p:nvPr/>
        </p:nvSpPr>
        <p:spPr>
          <a:xfrm>
            <a:off x="393668" y="1738789"/>
            <a:ext cx="9448800" cy="2491454"/>
          </a:xfrm>
          <a:prstGeom prst="rect">
            <a:avLst/>
          </a:prstGeom>
        </p:spPr>
        <p:txBody>
          <a:bodyPr lIns="0" tIns="0" rIns="0" bIns="0" anchor="b">
            <a:noAutofit/>
          </a:bodyPr>
          <a:lstStyle/>
          <a:p>
            <a:pPr algn="l">
              <a:lnSpc>
                <a:spcPct val="108000"/>
              </a:lnSpc>
              <a:spcAft>
                <a:spcPts val="650"/>
              </a:spcAft>
              <a:buNone/>
              <a:defRPr sz="6000">
                <a:solidFill>
                  <a:srgbClr val="000000"/>
                </a:solidFill>
                <a:latin typeface="Helvetica Neue"/>
                <a:ea typeface="Helvetica Neue"/>
                <a:cs typeface="Helvetica Neue"/>
              </a:defRPr>
            </a:pPr>
            <a:r>
              <a:rPr sz="4650" b="1">
                <a:solidFill>
                  <a:srgbClr val="FFFFFF"/>
                </a:solidFill>
                <a:latin typeface="Aptos"/>
                <a:ea typeface="Aptos"/>
                <a:cs typeface="Aptos"/>
              </a:rPr>
              <a:t>Krytyka ocenia działanie. Przemoc reputacyjna definiuje człowieka.</a:t>
            </a:r>
          </a:p>
        </p:txBody>
      </p:sp>
      <p:sp>
        <p:nvSpPr>
          <p:cNvPr id="2" name="Subtitle-4-2">
            <a:extLst>
              <a:ext uri="{FF2B5EF4-FFF2-40B4-BE49-F238E27FC236}">
                <a16:creationId xmlns:a16="http://schemas.microsoft.com/office/drawing/2014/main" id="{A7AA239F-42C6-4AA7-BBE2-90B32CF98B92}"/>
              </a:ext>
            </a:extLst>
          </p:cNvPr>
          <p:cNvSpPr>
            <a:spLocks noGrp="1"/>
          </p:cNvSpPr>
          <p:nvPr/>
        </p:nvSpPr>
        <p:spPr>
          <a:xfrm>
            <a:off x="393668" y="4742212"/>
            <a:ext cx="5702332" cy="1080230"/>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950" b="0">
                <a:solidFill>
                  <a:srgbClr val="D8DDE3"/>
                </a:solidFill>
                <a:latin typeface="Aptos"/>
                <a:ea typeface="Aptos"/>
                <a:cs typeface="Aptos"/>
              </a:rPr>
              <a:t>Problem zaczyna się wtedy, gdy błąd staje się trwałą tożsamością.</a:t>
            </a:r>
          </a:p>
        </p:txBody>
      </p:sp>
      <p:sp>
        <p:nvSpPr>
          <p:cNvPr id="3" name="Subtitle-4-3">
            <a:extLst>
              <a:ext uri="{FF2B5EF4-FFF2-40B4-BE49-F238E27FC236}">
                <a16:creationId xmlns:a16="http://schemas.microsoft.com/office/drawing/2014/main" id="{A64C4922-1366-403F-893A-BE68396FB047}"/>
              </a:ext>
            </a:extLst>
          </p:cNvPr>
          <p:cNvSpPr>
            <a:spLocks noGrp="1"/>
          </p:cNvSpPr>
          <p:nvPr/>
        </p:nvSpPr>
        <p:spPr>
          <a:xfrm>
            <a:off x="393668" y="392240"/>
            <a:ext cx="5702332" cy="649129"/>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575" b="1">
                <a:solidFill>
                  <a:srgbClr val="F25C3D"/>
                </a:solidFill>
                <a:latin typeface="Aptos"/>
                <a:ea typeface="Aptos"/>
                <a:cs typeface="Aptos"/>
              </a:rPr>
              <a:t>Główna teza</a:t>
            </a:r>
          </a:p>
        </p:txBody>
      </p:sp>
      <p:sp>
        <p:nvSpPr>
          <p:cNvPr id="4" name="accent-line">
            <a:extLst>
              <a:ext uri="{FF2B5EF4-FFF2-40B4-BE49-F238E27FC236}">
                <a16:creationId xmlns:a16="http://schemas.microsoft.com/office/drawing/2014/main" id="{F893EE95-717F-47D5-879F-381DC3F0D5E8}"/>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346348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8778FFBB-AC1B-402F-80D6-98A596167AF9}"/>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4</a:t>
            </a:r>
          </a:p>
        </p:txBody>
      </p:sp>
      <p:sp>
        <p:nvSpPr>
          <p:cNvPr id="2" name="Google-Shape-533-p58-3">
            <a:extLst>
              <a:ext uri="{FF2B5EF4-FFF2-40B4-BE49-F238E27FC236}">
                <a16:creationId xmlns:a16="http://schemas.microsoft.com/office/drawing/2014/main" id="{5C300285-C06F-4D0A-9043-2D6B98234B39}"/>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Analizuję zachowania, nie osobowości</a:t>
            </a:r>
          </a:p>
        </p:txBody>
      </p:sp>
      <p:sp>
        <p:nvSpPr>
          <p:cNvPr id="3" name="Google-Shape-534-p58-4">
            <a:extLst>
              <a:ext uri="{FF2B5EF4-FFF2-40B4-BE49-F238E27FC236}">
                <a16:creationId xmlns:a16="http://schemas.microsoft.com/office/drawing/2014/main" id="{8F828618-B831-465A-A9A8-A7962C77B4A4}"/>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Nie robię tego</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nie diagnozuję
nie przypisuję zazdrości
nie ogłaszam zmowy
nie wydaję wyroku prawnego</a:t>
            </a:r>
          </a:p>
        </p:txBody>
      </p:sp>
      <p:sp>
        <p:nvSpPr>
          <p:cNvPr id="4" name="Content-Placeholder-3-5">
            <a:extLst>
              <a:ext uri="{FF2B5EF4-FFF2-40B4-BE49-F238E27FC236}">
                <a16:creationId xmlns:a16="http://schemas.microsoft.com/office/drawing/2014/main" id="{30912408-AE71-4147-A241-9DB8046EF7BC}"/>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Sprawdzam to</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język
sekwencję działań
zasięg i proporcję
reakcję na korekty</a:t>
            </a:r>
          </a:p>
        </p:txBody>
      </p:sp>
      <p:sp>
        <p:nvSpPr>
          <p:cNvPr id="5" name="accent-line">
            <a:extLst>
              <a:ext uri="{FF2B5EF4-FFF2-40B4-BE49-F238E27FC236}">
                <a16:creationId xmlns:a16="http://schemas.microsoft.com/office/drawing/2014/main" id="{B799DAD2-5D94-4B52-A295-2EED49B93E9F}"/>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1932311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4" name="Slide-Number-Placeholder-3-2">
            <a:extLst>
              <a:ext uri="{FF2B5EF4-FFF2-40B4-BE49-F238E27FC236}">
                <a16:creationId xmlns:a16="http://schemas.microsoft.com/office/drawing/2014/main" id="{6200B50C-62C5-4662-BC10-D398E2BCB755}"/>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5</a:t>
            </a:r>
          </a:p>
        </p:txBody>
      </p:sp>
      <p:sp>
        <p:nvSpPr>
          <p:cNvPr id="2" name="Title-10-3">
            <a:extLst>
              <a:ext uri="{FF2B5EF4-FFF2-40B4-BE49-F238E27FC236}">
                <a16:creationId xmlns:a16="http://schemas.microsoft.com/office/drawing/2014/main" id="{F0DCBF44-4B2D-4190-B5CF-C915B6107ACB}"/>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Zapalnik miał trzy warstwy</a:t>
            </a:r>
          </a:p>
        </p:txBody>
      </p:sp>
      <p:cxnSp>
        <p:nvCxnSpPr>
          <p:cNvPr id="16" name="Google-Shape-2259-p159-4"/>
          <p:cNvCxnSpPr/>
          <p:nvPr/>
        </p:nvCxnSpPr>
        <p:spPr>
          <a:xfrm>
            <a:off x="337757" y="3373755"/>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C2AD0DFE-BAFA-420A-9282-4F1CC06BB443}"/>
              </a:ext>
            </a:extLst>
          </p:cNvPr>
          <p:cNvSpPr>
            <a:spLocks noGrp="1"/>
          </p:cNvSpPr>
          <p:nvPr/>
        </p:nvSpPr>
        <p:spPr>
          <a:xfrm>
            <a:off x="337757" y="3320225"/>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5E382328-6D8B-44DE-AB88-41A01AD32114}"/>
              </a:ext>
            </a:extLst>
          </p:cNvPr>
          <p:cNvSpPr>
            <a:spLocks noGrp="1"/>
          </p:cNvSpPr>
          <p:nvPr/>
        </p:nvSpPr>
        <p:spPr>
          <a:xfrm>
            <a:off x="4251770" y="3320225"/>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D94761A4-0AFF-42D2-8A98-9F40D6314FD8}"/>
              </a:ext>
            </a:extLst>
          </p:cNvPr>
          <p:cNvSpPr>
            <a:spLocks noGrp="1"/>
          </p:cNvSpPr>
          <p:nvPr/>
        </p:nvSpPr>
        <p:spPr>
          <a:xfrm>
            <a:off x="8176070" y="3320225"/>
            <a:ext cx="107061" cy="107061"/>
          </a:xfrm>
          <a:prstGeom prst="ellipse">
            <a:avLst/>
          </a:prstGeom>
          <a:solidFill>
            <a:srgbClr val="000000"/>
          </a:solidFill>
        </p:spPr>
        <p:txBody>
          <a:bodyPr/>
          <a:lstStyle/>
          <a:p>
            <a:endParaRPr lang="pl-PL"/>
          </a:p>
        </p:txBody>
      </p:sp>
      <p:sp>
        <p:nvSpPr>
          <p:cNvPr id="7" name="Content-Placeholder-15-8">
            <a:extLst>
              <a:ext uri="{FF2B5EF4-FFF2-40B4-BE49-F238E27FC236}">
                <a16:creationId xmlns:a16="http://schemas.microsoft.com/office/drawing/2014/main" id="{CC9FD0F8-33F9-43D9-A9E4-681CF0111787}"/>
              </a:ext>
            </a:extLst>
          </p:cNvPr>
          <p:cNvSpPr>
            <a:spLocks noGrp="1"/>
          </p:cNvSpPr>
          <p:nvPr/>
        </p:nvSpPr>
        <p:spPr>
          <a:xfrm>
            <a:off x="39366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PODŁOŻE</a:t>
            </a:r>
          </a:p>
        </p:txBody>
      </p:sp>
      <p:sp>
        <p:nvSpPr>
          <p:cNvPr id="8" name="Content-Placeholder-15-9">
            <a:extLst>
              <a:ext uri="{FF2B5EF4-FFF2-40B4-BE49-F238E27FC236}">
                <a16:creationId xmlns:a16="http://schemas.microsoft.com/office/drawing/2014/main" id="{0DD85A7C-D80C-4A39-830A-EF400CAB470F}"/>
              </a:ext>
            </a:extLst>
          </p:cNvPr>
          <p:cNvSpPr>
            <a:spLocks noGrp="1"/>
          </p:cNvSpPr>
          <p:nvPr/>
        </p:nvSpPr>
        <p:spPr>
          <a:xfrm>
            <a:off x="4294156"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ISKRA</a:t>
            </a:r>
          </a:p>
        </p:txBody>
      </p:sp>
      <p:sp>
        <p:nvSpPr>
          <p:cNvPr id="9" name="Content-Placeholder-15-10">
            <a:extLst>
              <a:ext uri="{FF2B5EF4-FFF2-40B4-BE49-F238E27FC236}">
                <a16:creationId xmlns:a16="http://schemas.microsoft.com/office/drawing/2014/main" id="{BCB97E87-21FB-47D3-870B-51DD7374765C}"/>
              </a:ext>
            </a:extLst>
          </p:cNvPr>
          <p:cNvSpPr>
            <a:spLocks noGrp="1"/>
          </p:cNvSpPr>
          <p:nvPr/>
        </p:nvSpPr>
        <p:spPr>
          <a:xfrm>
            <a:off x="822321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AKCELERATOR</a:t>
            </a:r>
          </a:p>
        </p:txBody>
      </p:sp>
      <p:sp>
        <p:nvSpPr>
          <p:cNvPr id="10" name="Text-Placeholder-16-11">
            <a:extLst>
              <a:ext uri="{FF2B5EF4-FFF2-40B4-BE49-F238E27FC236}">
                <a16:creationId xmlns:a16="http://schemas.microsoft.com/office/drawing/2014/main" id="{4F0883B6-9AEB-458D-BB71-762B512CF854}"/>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Widoczność</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TEDx, książka, wystąpienia i publiczny status eksperta</a:t>
            </a:r>
          </a:p>
        </p:txBody>
      </p:sp>
      <p:sp>
        <p:nvSpPr>
          <p:cNvPr id="11" name="Text-Placeholder-16-12">
            <a:extLst>
              <a:ext uri="{FF2B5EF4-FFF2-40B4-BE49-F238E27FC236}">
                <a16:creationId xmlns:a16="http://schemas.microsoft.com/office/drawing/2014/main" id="{CE6E86B3-AF35-4452-9D7F-187873D8A2F9}"/>
              </a:ext>
            </a:extLst>
          </p:cNvPr>
          <p:cNvSpPr>
            <a:spLocks noGrp="1"/>
          </p:cNvSpPr>
          <p:nvPr/>
        </p:nvSpPr>
        <p:spPr>
          <a:xfrm>
            <a:off x="39985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Realne błędy</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opóźnienia, przedsprzedaże, niedokończone projekty</a:t>
            </a:r>
          </a:p>
        </p:txBody>
      </p:sp>
      <p:sp>
        <p:nvSpPr>
          <p:cNvPr id="12" name="Text-Placeholder-16-13">
            <a:extLst>
              <a:ext uri="{FF2B5EF4-FFF2-40B4-BE49-F238E27FC236}">
                <a16:creationId xmlns:a16="http://schemas.microsoft.com/office/drawing/2014/main" id="{0389364C-A11B-4037-BA6B-D6596E742A60}"/>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Narracja</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artykuły, Discord, komentarze i kontakty z otoczeniem</a:t>
            </a:r>
          </a:p>
        </p:txBody>
      </p:sp>
      <p:sp>
        <p:nvSpPr>
          <p:cNvPr id="13" name="accent-line">
            <a:extLst>
              <a:ext uri="{FF2B5EF4-FFF2-40B4-BE49-F238E27FC236}">
                <a16:creationId xmlns:a16="http://schemas.microsoft.com/office/drawing/2014/main" id="{967355B6-B810-4E9C-9C29-1D546301FF15}"/>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440514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4" name="Slide-Number-Placeholder-3-2">
            <a:extLst>
              <a:ext uri="{FF2B5EF4-FFF2-40B4-BE49-F238E27FC236}">
                <a16:creationId xmlns:a16="http://schemas.microsoft.com/office/drawing/2014/main" id="{950E81F6-1331-4229-B6A2-B3D82E9B4DA3}"/>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6</a:t>
            </a:r>
          </a:p>
        </p:txBody>
      </p:sp>
      <p:sp>
        <p:nvSpPr>
          <p:cNvPr id="2" name="Title-10-3">
            <a:extLst>
              <a:ext uri="{FF2B5EF4-FFF2-40B4-BE49-F238E27FC236}">
                <a16:creationId xmlns:a16="http://schemas.microsoft.com/office/drawing/2014/main" id="{01494539-07BE-41CA-9F2C-B9D377FE841F}"/>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2023-2024: od problemu do wykluczania</a:t>
            </a:r>
          </a:p>
        </p:txBody>
      </p:sp>
      <p:cxnSp>
        <p:nvCxnSpPr>
          <p:cNvPr id="16" name="Google-Shape-2259-p159-4"/>
          <p:cNvCxnSpPr/>
          <p:nvPr/>
        </p:nvCxnSpPr>
        <p:spPr>
          <a:xfrm>
            <a:off x="337757" y="3373755"/>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992A2F10-FCE8-43CC-B693-811DC700973F}"/>
              </a:ext>
            </a:extLst>
          </p:cNvPr>
          <p:cNvSpPr>
            <a:spLocks noGrp="1"/>
          </p:cNvSpPr>
          <p:nvPr/>
        </p:nvSpPr>
        <p:spPr>
          <a:xfrm>
            <a:off x="337757" y="3320225"/>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F98262AA-5629-48A3-813E-2E976B9BD746}"/>
              </a:ext>
            </a:extLst>
          </p:cNvPr>
          <p:cNvSpPr>
            <a:spLocks noGrp="1"/>
          </p:cNvSpPr>
          <p:nvPr/>
        </p:nvSpPr>
        <p:spPr>
          <a:xfrm>
            <a:off x="4251770" y="3320225"/>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665FAE75-CE7B-46C5-AC5D-15F9A9D7C89C}"/>
              </a:ext>
            </a:extLst>
          </p:cNvPr>
          <p:cNvSpPr>
            <a:spLocks noGrp="1"/>
          </p:cNvSpPr>
          <p:nvPr/>
        </p:nvSpPr>
        <p:spPr>
          <a:xfrm>
            <a:off x="8176070" y="3320225"/>
            <a:ext cx="107061" cy="107061"/>
          </a:xfrm>
          <a:prstGeom prst="ellipse">
            <a:avLst/>
          </a:prstGeom>
          <a:solidFill>
            <a:srgbClr val="000000"/>
          </a:solidFill>
        </p:spPr>
        <p:txBody>
          <a:bodyPr/>
          <a:lstStyle/>
          <a:p>
            <a:endParaRPr lang="pl-PL"/>
          </a:p>
        </p:txBody>
      </p:sp>
      <p:sp>
        <p:nvSpPr>
          <p:cNvPr id="7" name="Content-Placeholder-15-8">
            <a:extLst>
              <a:ext uri="{FF2B5EF4-FFF2-40B4-BE49-F238E27FC236}">
                <a16:creationId xmlns:a16="http://schemas.microsoft.com/office/drawing/2014/main" id="{AEFAF098-1241-47C9-9D13-6BC66FFC4D14}"/>
              </a:ext>
            </a:extLst>
          </p:cNvPr>
          <p:cNvSpPr>
            <a:spLocks noGrp="1"/>
          </p:cNvSpPr>
          <p:nvPr/>
        </p:nvSpPr>
        <p:spPr>
          <a:xfrm>
            <a:off x="39366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2023 / 2024</a:t>
            </a:r>
          </a:p>
        </p:txBody>
      </p:sp>
      <p:sp>
        <p:nvSpPr>
          <p:cNvPr id="8" name="Content-Placeholder-15-9">
            <a:extLst>
              <a:ext uri="{FF2B5EF4-FFF2-40B4-BE49-F238E27FC236}">
                <a16:creationId xmlns:a16="http://schemas.microsoft.com/office/drawing/2014/main" id="{3ACC97D3-15EC-4DAE-B64E-BE9A978FA362}"/>
              </a:ext>
            </a:extLst>
          </p:cNvPr>
          <p:cNvSpPr>
            <a:spLocks noGrp="1"/>
          </p:cNvSpPr>
          <p:nvPr/>
        </p:nvSpPr>
        <p:spPr>
          <a:xfrm>
            <a:off x="4294156"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MAJ 2024</a:t>
            </a:r>
          </a:p>
        </p:txBody>
      </p:sp>
      <p:sp>
        <p:nvSpPr>
          <p:cNvPr id="9" name="Content-Placeholder-15-10">
            <a:extLst>
              <a:ext uri="{FF2B5EF4-FFF2-40B4-BE49-F238E27FC236}">
                <a16:creationId xmlns:a16="http://schemas.microsoft.com/office/drawing/2014/main" id="{63BA86CD-3830-4744-AD64-8B503DC262F2}"/>
              </a:ext>
            </a:extLst>
          </p:cNvPr>
          <p:cNvSpPr>
            <a:spLocks noGrp="1"/>
          </p:cNvSpPr>
          <p:nvPr/>
        </p:nvSpPr>
        <p:spPr>
          <a:xfrm>
            <a:off x="822321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JESIEŃ 2024</a:t>
            </a:r>
          </a:p>
        </p:txBody>
      </p:sp>
      <p:sp>
        <p:nvSpPr>
          <p:cNvPr id="10" name="Text-Placeholder-16-11">
            <a:extLst>
              <a:ext uri="{FF2B5EF4-FFF2-40B4-BE49-F238E27FC236}">
                <a16:creationId xmlns:a16="http://schemas.microsoft.com/office/drawing/2014/main" id="{B62BA911-9F49-4195-B4F6-320943856C6F}"/>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Artykuł</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wiele wątków połączonych w jedną historię</a:t>
            </a:r>
          </a:p>
        </p:txBody>
      </p:sp>
      <p:sp>
        <p:nvSpPr>
          <p:cNvPr id="11" name="Text-Placeholder-16-12">
            <a:extLst>
              <a:ext uri="{FF2B5EF4-FFF2-40B4-BE49-F238E27FC236}">
                <a16:creationId xmlns:a16="http://schemas.microsoft.com/office/drawing/2014/main" id="{CDBA70B4-406D-421E-9A21-D2DFA9076E6B}"/>
              </a:ext>
            </a:extLst>
          </p:cNvPr>
          <p:cNvSpPr>
            <a:spLocks noGrp="1"/>
          </p:cNvSpPr>
          <p:nvPr/>
        </p:nvSpPr>
        <p:spPr>
          <a:xfrm>
            <a:off x="39985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Roszczenia</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kursy, wyzwania i przedsprzedaże</a:t>
            </a:r>
          </a:p>
        </p:txBody>
      </p:sp>
      <p:sp>
        <p:nvSpPr>
          <p:cNvPr id="12" name="Text-Placeholder-16-13">
            <a:extLst>
              <a:ext uri="{FF2B5EF4-FFF2-40B4-BE49-F238E27FC236}">
                <a16:creationId xmlns:a16="http://schemas.microsoft.com/office/drawing/2014/main" id="{D74BE4A3-97A9-4D4A-ADEC-5ED692601F05}"/>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Gatekeeping</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pytanie, czy powinienem występować</a:t>
            </a:r>
          </a:p>
        </p:txBody>
      </p:sp>
      <p:sp>
        <p:nvSpPr>
          <p:cNvPr id="13" name="accent-line">
            <a:extLst>
              <a:ext uri="{FF2B5EF4-FFF2-40B4-BE49-F238E27FC236}">
                <a16:creationId xmlns:a16="http://schemas.microsoft.com/office/drawing/2014/main" id="{778A2275-CC6C-4D97-8AF8-230F6AD593DA}"/>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733648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4" name="Slide-Number-Placeholder-3-2">
            <a:extLst>
              <a:ext uri="{FF2B5EF4-FFF2-40B4-BE49-F238E27FC236}">
                <a16:creationId xmlns:a16="http://schemas.microsoft.com/office/drawing/2014/main" id="{255B98AB-3C09-4BEE-8FDA-5E34D1E5BAA5}"/>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7</a:t>
            </a:r>
          </a:p>
        </p:txBody>
      </p:sp>
      <p:sp>
        <p:nvSpPr>
          <p:cNvPr id="2" name="Title-10-3">
            <a:extLst>
              <a:ext uri="{FF2B5EF4-FFF2-40B4-BE49-F238E27FC236}">
                <a16:creationId xmlns:a16="http://schemas.microsoft.com/office/drawing/2014/main" id="{C7593CB9-E122-4ECC-93D4-B57E7BA214FB}"/>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2025-2026: narracja wraca przy nowych projektach</a:t>
            </a:r>
          </a:p>
        </p:txBody>
      </p:sp>
      <p:cxnSp>
        <p:nvCxnSpPr>
          <p:cNvPr id="16" name="Google-Shape-2259-p159-4"/>
          <p:cNvCxnSpPr/>
          <p:nvPr/>
        </p:nvCxnSpPr>
        <p:spPr>
          <a:xfrm>
            <a:off x="337757" y="3373755"/>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CE5714D5-4C45-468D-8E35-26B2194CE63A}"/>
              </a:ext>
            </a:extLst>
          </p:cNvPr>
          <p:cNvSpPr>
            <a:spLocks noGrp="1"/>
          </p:cNvSpPr>
          <p:nvPr/>
        </p:nvSpPr>
        <p:spPr>
          <a:xfrm>
            <a:off x="337757" y="3320225"/>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531EAF9B-EB21-4CC1-B62C-44F5AEBD935D}"/>
              </a:ext>
            </a:extLst>
          </p:cNvPr>
          <p:cNvSpPr>
            <a:spLocks noGrp="1"/>
          </p:cNvSpPr>
          <p:nvPr/>
        </p:nvSpPr>
        <p:spPr>
          <a:xfrm>
            <a:off x="4251770" y="3320225"/>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82618930-9789-45DD-8E4C-38F1DE4C0481}"/>
              </a:ext>
            </a:extLst>
          </p:cNvPr>
          <p:cNvSpPr>
            <a:spLocks noGrp="1"/>
          </p:cNvSpPr>
          <p:nvPr/>
        </p:nvSpPr>
        <p:spPr>
          <a:xfrm>
            <a:off x="8176070" y="3320225"/>
            <a:ext cx="107061" cy="107061"/>
          </a:xfrm>
          <a:prstGeom prst="ellipse">
            <a:avLst/>
          </a:prstGeom>
          <a:solidFill>
            <a:srgbClr val="000000"/>
          </a:solidFill>
        </p:spPr>
        <p:txBody>
          <a:bodyPr/>
          <a:lstStyle/>
          <a:p>
            <a:endParaRPr lang="pl-PL"/>
          </a:p>
        </p:txBody>
      </p:sp>
      <p:sp>
        <p:nvSpPr>
          <p:cNvPr id="7" name="Content-Placeholder-15-8">
            <a:extLst>
              <a:ext uri="{FF2B5EF4-FFF2-40B4-BE49-F238E27FC236}">
                <a16:creationId xmlns:a16="http://schemas.microsoft.com/office/drawing/2014/main" id="{38D636C4-A7C3-4387-A755-DE98B2B8BC17}"/>
              </a:ext>
            </a:extLst>
          </p:cNvPr>
          <p:cNvSpPr>
            <a:spLocks noGrp="1"/>
          </p:cNvSpPr>
          <p:nvPr/>
        </p:nvSpPr>
        <p:spPr>
          <a:xfrm>
            <a:off x="39366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MONITORING</a:t>
            </a:r>
          </a:p>
        </p:txBody>
      </p:sp>
      <p:sp>
        <p:nvSpPr>
          <p:cNvPr id="8" name="Content-Placeholder-15-9">
            <a:extLst>
              <a:ext uri="{FF2B5EF4-FFF2-40B4-BE49-F238E27FC236}">
                <a16:creationId xmlns:a16="http://schemas.microsoft.com/office/drawing/2014/main" id="{08DE275A-F5E1-41C9-AEB3-AF5E657E1C20}"/>
              </a:ext>
            </a:extLst>
          </p:cNvPr>
          <p:cNvSpPr>
            <a:spLocks noGrp="1"/>
          </p:cNvSpPr>
          <p:nvPr/>
        </p:nvSpPr>
        <p:spPr>
          <a:xfrm>
            <a:off x="4294156"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PUBLIKACJE</a:t>
            </a:r>
          </a:p>
        </p:txBody>
      </p:sp>
      <p:sp>
        <p:nvSpPr>
          <p:cNvPr id="9" name="Content-Placeholder-15-10">
            <a:extLst>
              <a:ext uri="{FF2B5EF4-FFF2-40B4-BE49-F238E27FC236}">
                <a16:creationId xmlns:a16="http://schemas.microsoft.com/office/drawing/2014/main" id="{BC331A6D-C028-4688-8CC8-533E2229BC03}"/>
              </a:ext>
            </a:extLst>
          </p:cNvPr>
          <p:cNvSpPr>
            <a:spLocks noGrp="1"/>
          </p:cNvSpPr>
          <p:nvPr/>
        </p:nvSpPr>
        <p:spPr>
          <a:xfrm>
            <a:off x="822321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PERSISTENCE</a:t>
            </a:r>
          </a:p>
        </p:txBody>
      </p:sp>
      <p:sp>
        <p:nvSpPr>
          <p:cNvPr id="10" name="Text-Placeholder-16-11">
            <a:extLst>
              <a:ext uri="{FF2B5EF4-FFF2-40B4-BE49-F238E27FC236}">
                <a16:creationId xmlns:a16="http://schemas.microsoft.com/office/drawing/2014/main" id="{B666AB41-EC1C-4075-BA1C-6454869007D5}"/>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Nowe tematy</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produkty, książki, regulaminy i kompetencje</a:t>
            </a:r>
          </a:p>
        </p:txBody>
      </p:sp>
      <p:sp>
        <p:nvSpPr>
          <p:cNvPr id="11" name="Text-Placeholder-16-12">
            <a:extLst>
              <a:ext uri="{FF2B5EF4-FFF2-40B4-BE49-F238E27FC236}">
                <a16:creationId xmlns:a16="http://schemas.microsoft.com/office/drawing/2014/main" id="{3796EC49-DA30-4535-901A-48CA1D69D127}"/>
              </a:ext>
            </a:extLst>
          </p:cNvPr>
          <p:cNvSpPr>
            <a:spLocks noGrp="1"/>
          </p:cNvSpPr>
          <p:nvPr/>
        </p:nvSpPr>
        <p:spPr>
          <a:xfrm>
            <a:off x="39985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Transmisje</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linki i kolejne dni projektów trafiają do grupy</a:t>
            </a:r>
          </a:p>
        </p:txBody>
      </p:sp>
      <p:sp>
        <p:nvSpPr>
          <p:cNvPr id="12" name="Text-Placeholder-16-13">
            <a:extLst>
              <a:ext uri="{FF2B5EF4-FFF2-40B4-BE49-F238E27FC236}">
                <a16:creationId xmlns:a16="http://schemas.microsoft.com/office/drawing/2014/main" id="{97AAD50C-F8D8-4C57-9E49-24DCFE2E1D4B}"/>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Powroty</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każda nowa aktywność uruchamia stare zarzuty</a:t>
            </a:r>
          </a:p>
        </p:txBody>
      </p:sp>
      <p:sp>
        <p:nvSpPr>
          <p:cNvPr id="13" name="accent-line">
            <a:extLst>
              <a:ext uri="{FF2B5EF4-FFF2-40B4-BE49-F238E27FC236}">
                <a16:creationId xmlns:a16="http://schemas.microsoft.com/office/drawing/2014/main" id="{89A362A4-E333-426A-9553-8A3D57580CCD}"/>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956318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4F14271D-9A7C-2EEC-0CC5-308FA314FDF3}"/>
              </a:ext>
            </a:extLst>
          </p:cNvPr>
          <p:cNvSpPr txBox="1"/>
          <p:nvPr/>
        </p:nvSpPr>
        <p:spPr>
          <a:xfrm>
            <a:off x="685800" y="508000"/>
            <a:ext cx="10795000" cy="169277"/>
          </a:xfrm>
          <a:prstGeom prst="rect">
            <a:avLst/>
          </a:prstGeom>
          <a:noFill/>
        </p:spPr>
        <p:txBody>
          <a:bodyPr vert="horz" wrap="square" lIns="0" tIns="0" rIns="0" bIns="0" rtlCol="0">
            <a:spAutoFit/>
          </a:bodyPr>
          <a:lstStyle/>
          <a:p>
            <a:r>
              <a:rPr lang="pl-PL" sz="1100" b="1">
                <a:solidFill>
                  <a:srgbClr val="00A4BE"/>
                </a:solidFill>
                <a:latin typeface="Aptos" panose="020B0004020202020204" pitchFamily="34" charset="0"/>
              </a:rPr>
              <a:t>O CZYM BĘDZIE</a:t>
            </a:r>
          </a:p>
        </p:txBody>
      </p:sp>
      <p:sp>
        <p:nvSpPr>
          <p:cNvPr id="3" name="pole tekstowe 2">
            <a:extLst>
              <a:ext uri="{FF2B5EF4-FFF2-40B4-BE49-F238E27FC236}">
                <a16:creationId xmlns:a16="http://schemas.microsoft.com/office/drawing/2014/main" id="{7CF53962-047B-04A7-1C04-22282611E54C}"/>
              </a:ext>
            </a:extLst>
          </p:cNvPr>
          <p:cNvSpPr txBox="1"/>
          <p:nvPr/>
        </p:nvSpPr>
        <p:spPr>
          <a:xfrm>
            <a:off x="685800" y="965200"/>
            <a:ext cx="10668000" cy="461665"/>
          </a:xfrm>
          <a:prstGeom prst="rect">
            <a:avLst/>
          </a:prstGeom>
          <a:noFill/>
        </p:spPr>
        <p:txBody>
          <a:bodyPr vert="horz" wrap="square" lIns="0" tIns="0" rIns="0" bIns="0" rtlCol="0">
            <a:spAutoFit/>
          </a:bodyPr>
          <a:lstStyle/>
          <a:p>
            <a:r>
              <a:rPr lang="pl-PL" sz="3000" b="1">
                <a:solidFill>
                  <a:srgbClr val="13232A"/>
                </a:solidFill>
                <a:latin typeface="Aptos Display" panose="020B0004020202020204" pitchFamily="34" charset="0"/>
              </a:rPr>
              <a:t>Od mechanizmu do odpowiedzi</a:t>
            </a:r>
          </a:p>
        </p:txBody>
      </p:sp>
      <p:sp>
        <p:nvSpPr>
          <p:cNvPr id="4" name="Prostokąt 3">
            <a:extLst>
              <a:ext uri="{FF2B5EF4-FFF2-40B4-BE49-F238E27FC236}">
                <a16:creationId xmlns:a16="http://schemas.microsoft.com/office/drawing/2014/main" id="{DEEE0607-A636-AB98-E6B9-B093EBB25FA1}"/>
              </a:ext>
            </a:extLst>
          </p:cNvPr>
          <p:cNvSpPr/>
          <p:nvPr/>
        </p:nvSpPr>
        <p:spPr>
          <a:xfrm>
            <a:off x="685800" y="2413000"/>
            <a:ext cx="3200400" cy="2794000"/>
          </a:xfrm>
          <a:prstGeom prst="rect">
            <a:avLst/>
          </a:prstGeom>
          <a:solidFill>
            <a:srgbClr val="DEF2F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a:extLst>
              <a:ext uri="{FF2B5EF4-FFF2-40B4-BE49-F238E27FC236}">
                <a16:creationId xmlns:a16="http://schemas.microsoft.com/office/drawing/2014/main" id="{94087A0B-6B68-5F21-B73E-3FF2ABDA60C6}"/>
              </a:ext>
            </a:extLst>
          </p:cNvPr>
          <p:cNvSpPr txBox="1"/>
          <p:nvPr/>
        </p:nvSpPr>
        <p:spPr>
          <a:xfrm>
            <a:off x="965200" y="2692400"/>
            <a:ext cx="838200" cy="292388"/>
          </a:xfrm>
          <a:prstGeom prst="rect">
            <a:avLst/>
          </a:prstGeom>
          <a:noFill/>
        </p:spPr>
        <p:txBody>
          <a:bodyPr vert="horz" wrap="square" lIns="0" tIns="0" rIns="0" bIns="0" rtlCol="0">
            <a:spAutoFit/>
          </a:bodyPr>
          <a:lstStyle/>
          <a:p>
            <a:r>
              <a:rPr lang="pl-PL" sz="1900" b="1">
                <a:solidFill>
                  <a:srgbClr val="00A4BE"/>
                </a:solidFill>
                <a:latin typeface="Aptos Display" panose="020B0004020202020204" pitchFamily="34" charset="0"/>
              </a:rPr>
              <a:t>01</a:t>
            </a:r>
          </a:p>
        </p:txBody>
      </p:sp>
      <p:sp>
        <p:nvSpPr>
          <p:cNvPr id="6" name="pole tekstowe 5">
            <a:extLst>
              <a:ext uri="{FF2B5EF4-FFF2-40B4-BE49-F238E27FC236}">
                <a16:creationId xmlns:a16="http://schemas.microsoft.com/office/drawing/2014/main" id="{6304F938-647F-C0BA-8B32-791D9BA9F161}"/>
              </a:ext>
            </a:extLst>
          </p:cNvPr>
          <p:cNvSpPr txBox="1"/>
          <p:nvPr/>
        </p:nvSpPr>
        <p:spPr>
          <a:xfrm>
            <a:off x="965200" y="3505200"/>
            <a:ext cx="2641600" cy="307777"/>
          </a:xfrm>
          <a:prstGeom prst="rect">
            <a:avLst/>
          </a:prstGeom>
          <a:noFill/>
        </p:spPr>
        <p:txBody>
          <a:bodyPr vert="horz" wrap="square" lIns="0" tIns="0" rIns="0" bIns="0" rtlCol="0">
            <a:spAutoFit/>
          </a:bodyPr>
          <a:lstStyle/>
          <a:p>
            <a:r>
              <a:rPr lang="pl-PL" sz="2000" b="1">
                <a:solidFill>
                  <a:srgbClr val="13232A"/>
                </a:solidFill>
                <a:latin typeface="Aptos Display" panose="020B0004020202020204" pitchFamily="34" charset="0"/>
              </a:rPr>
              <a:t>MECHANIZMY</a:t>
            </a:r>
          </a:p>
        </p:txBody>
      </p:sp>
      <p:sp>
        <p:nvSpPr>
          <p:cNvPr id="7" name="pole tekstowe 6">
            <a:extLst>
              <a:ext uri="{FF2B5EF4-FFF2-40B4-BE49-F238E27FC236}">
                <a16:creationId xmlns:a16="http://schemas.microsoft.com/office/drawing/2014/main" id="{E33DE887-D499-54C5-7D4F-C73E7E6AC515}"/>
              </a:ext>
            </a:extLst>
          </p:cNvPr>
          <p:cNvSpPr txBox="1"/>
          <p:nvPr/>
        </p:nvSpPr>
        <p:spPr>
          <a:xfrm>
            <a:off x="965200" y="4178300"/>
            <a:ext cx="2641600" cy="215444"/>
          </a:xfrm>
          <a:prstGeom prst="rect">
            <a:avLst/>
          </a:prstGeom>
          <a:noFill/>
        </p:spPr>
        <p:txBody>
          <a:bodyPr vert="horz" wrap="square" lIns="0" tIns="0" rIns="0" bIns="0" rtlCol="0">
            <a:spAutoFit/>
          </a:bodyPr>
          <a:lstStyle/>
          <a:p>
            <a:r>
              <a:rPr lang="pl-PL" sz="1400">
                <a:solidFill>
                  <a:srgbClr val="5C696C"/>
                </a:solidFill>
                <a:latin typeface="Aptos" panose="020B0004020202020204" pitchFamily="34" charset="0"/>
              </a:rPr>
              <a:t>Co wzmacnia eskalację</a:t>
            </a:r>
          </a:p>
        </p:txBody>
      </p:sp>
      <p:sp>
        <p:nvSpPr>
          <p:cNvPr id="8" name="Prostokąt 7">
            <a:extLst>
              <a:ext uri="{FF2B5EF4-FFF2-40B4-BE49-F238E27FC236}">
                <a16:creationId xmlns:a16="http://schemas.microsoft.com/office/drawing/2014/main" id="{0D67AB1A-8285-D88A-7E1B-206B2FD9119F}"/>
              </a:ext>
            </a:extLst>
          </p:cNvPr>
          <p:cNvSpPr/>
          <p:nvPr/>
        </p:nvSpPr>
        <p:spPr>
          <a:xfrm>
            <a:off x="4495800" y="2413000"/>
            <a:ext cx="3200400" cy="2794000"/>
          </a:xfrm>
          <a:prstGeom prst="rect">
            <a:avLst/>
          </a:prstGeom>
          <a:solidFill>
            <a:srgbClr val="F9E8D2"/>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a:extLst>
              <a:ext uri="{FF2B5EF4-FFF2-40B4-BE49-F238E27FC236}">
                <a16:creationId xmlns:a16="http://schemas.microsoft.com/office/drawing/2014/main" id="{396531DB-DA03-82EF-B162-A5D5F3EAFE6E}"/>
              </a:ext>
            </a:extLst>
          </p:cNvPr>
          <p:cNvSpPr txBox="1"/>
          <p:nvPr/>
        </p:nvSpPr>
        <p:spPr>
          <a:xfrm>
            <a:off x="4775200" y="2692400"/>
            <a:ext cx="838200" cy="292388"/>
          </a:xfrm>
          <a:prstGeom prst="rect">
            <a:avLst/>
          </a:prstGeom>
          <a:noFill/>
        </p:spPr>
        <p:txBody>
          <a:bodyPr vert="horz" wrap="square" lIns="0" tIns="0" rIns="0" bIns="0" rtlCol="0">
            <a:spAutoFit/>
          </a:bodyPr>
          <a:lstStyle/>
          <a:p>
            <a:r>
              <a:rPr lang="pl-PL" sz="1900" b="1">
                <a:solidFill>
                  <a:srgbClr val="EF6F2D"/>
                </a:solidFill>
                <a:latin typeface="Aptos Display" panose="020B0004020202020204" pitchFamily="34" charset="0"/>
              </a:rPr>
              <a:t>02</a:t>
            </a:r>
          </a:p>
        </p:txBody>
      </p:sp>
      <p:sp>
        <p:nvSpPr>
          <p:cNvPr id="10" name="pole tekstowe 9">
            <a:extLst>
              <a:ext uri="{FF2B5EF4-FFF2-40B4-BE49-F238E27FC236}">
                <a16:creationId xmlns:a16="http://schemas.microsoft.com/office/drawing/2014/main" id="{ED83DB6A-DB46-B711-FB1B-C057DC88DD26}"/>
              </a:ext>
            </a:extLst>
          </p:cNvPr>
          <p:cNvSpPr txBox="1"/>
          <p:nvPr/>
        </p:nvSpPr>
        <p:spPr>
          <a:xfrm>
            <a:off x="4775200" y="3505200"/>
            <a:ext cx="2641600" cy="307777"/>
          </a:xfrm>
          <a:prstGeom prst="rect">
            <a:avLst/>
          </a:prstGeom>
          <a:noFill/>
        </p:spPr>
        <p:txBody>
          <a:bodyPr vert="horz" wrap="square" lIns="0" tIns="0" rIns="0" bIns="0" rtlCol="0">
            <a:spAutoFit/>
          </a:bodyPr>
          <a:lstStyle/>
          <a:p>
            <a:r>
              <a:rPr lang="pl-PL" sz="2000" b="1">
                <a:solidFill>
                  <a:srgbClr val="13232A"/>
                </a:solidFill>
                <a:latin typeface="Aptos Display" panose="020B0004020202020204" pitchFamily="34" charset="0"/>
              </a:rPr>
              <a:t>CASE STUDY</a:t>
            </a:r>
          </a:p>
        </p:txBody>
      </p:sp>
      <p:sp>
        <p:nvSpPr>
          <p:cNvPr id="11" name="pole tekstowe 10">
            <a:extLst>
              <a:ext uri="{FF2B5EF4-FFF2-40B4-BE49-F238E27FC236}">
                <a16:creationId xmlns:a16="http://schemas.microsoft.com/office/drawing/2014/main" id="{BECC40F9-573A-A645-0588-F9C656463A79}"/>
              </a:ext>
            </a:extLst>
          </p:cNvPr>
          <p:cNvSpPr txBox="1"/>
          <p:nvPr/>
        </p:nvSpPr>
        <p:spPr>
          <a:xfrm>
            <a:off x="4775200" y="4178300"/>
            <a:ext cx="2641600" cy="215444"/>
          </a:xfrm>
          <a:prstGeom prst="rect">
            <a:avLst/>
          </a:prstGeom>
          <a:noFill/>
        </p:spPr>
        <p:txBody>
          <a:bodyPr vert="horz" wrap="square" lIns="0" tIns="0" rIns="0" bIns="0" rtlCol="0">
            <a:spAutoFit/>
          </a:bodyPr>
          <a:lstStyle/>
          <a:p>
            <a:r>
              <a:rPr lang="pl-PL" sz="1400">
                <a:solidFill>
                  <a:srgbClr val="5C696C"/>
                </a:solidFill>
                <a:latin typeface="Aptos" panose="020B0004020202020204" pitchFamily="34" charset="0"/>
              </a:rPr>
              <a:t>Jak proces wygląda w praktyce</a:t>
            </a:r>
          </a:p>
        </p:txBody>
      </p:sp>
      <p:sp>
        <p:nvSpPr>
          <p:cNvPr id="12" name="Prostokąt 11">
            <a:extLst>
              <a:ext uri="{FF2B5EF4-FFF2-40B4-BE49-F238E27FC236}">
                <a16:creationId xmlns:a16="http://schemas.microsoft.com/office/drawing/2014/main" id="{035E3A52-6452-24E7-07A3-DF30B8FE2254}"/>
              </a:ext>
            </a:extLst>
          </p:cNvPr>
          <p:cNvSpPr/>
          <p:nvPr/>
        </p:nvSpPr>
        <p:spPr>
          <a:xfrm>
            <a:off x="8305800" y="2413000"/>
            <a:ext cx="3200400" cy="2794000"/>
          </a:xfrm>
          <a:prstGeom prst="rect">
            <a:avLst/>
          </a:prstGeom>
          <a:solidFill>
            <a:srgbClr val="E0F1E8"/>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ole tekstowe 12">
            <a:extLst>
              <a:ext uri="{FF2B5EF4-FFF2-40B4-BE49-F238E27FC236}">
                <a16:creationId xmlns:a16="http://schemas.microsoft.com/office/drawing/2014/main" id="{14A68F88-6935-A9A8-0037-389417997C4C}"/>
              </a:ext>
            </a:extLst>
          </p:cNvPr>
          <p:cNvSpPr txBox="1"/>
          <p:nvPr/>
        </p:nvSpPr>
        <p:spPr>
          <a:xfrm>
            <a:off x="8585200" y="2692400"/>
            <a:ext cx="838200" cy="292388"/>
          </a:xfrm>
          <a:prstGeom prst="rect">
            <a:avLst/>
          </a:prstGeom>
          <a:noFill/>
        </p:spPr>
        <p:txBody>
          <a:bodyPr vert="horz" wrap="square" lIns="0" tIns="0" rIns="0" bIns="0" rtlCol="0">
            <a:spAutoFit/>
          </a:bodyPr>
          <a:lstStyle/>
          <a:p>
            <a:r>
              <a:rPr lang="pl-PL" sz="1900" b="1">
                <a:solidFill>
                  <a:srgbClr val="369E74"/>
                </a:solidFill>
                <a:latin typeface="Aptos Display" panose="020B0004020202020204" pitchFamily="34" charset="0"/>
              </a:rPr>
              <a:t>03</a:t>
            </a:r>
          </a:p>
        </p:txBody>
      </p:sp>
      <p:sp>
        <p:nvSpPr>
          <p:cNvPr id="14" name="pole tekstowe 13">
            <a:extLst>
              <a:ext uri="{FF2B5EF4-FFF2-40B4-BE49-F238E27FC236}">
                <a16:creationId xmlns:a16="http://schemas.microsoft.com/office/drawing/2014/main" id="{6DF24256-0942-4952-2A8A-A7D57CDA8A66}"/>
              </a:ext>
            </a:extLst>
          </p:cNvPr>
          <p:cNvSpPr txBox="1"/>
          <p:nvPr/>
        </p:nvSpPr>
        <p:spPr>
          <a:xfrm>
            <a:off x="8585200" y="3505200"/>
            <a:ext cx="2641600" cy="307777"/>
          </a:xfrm>
          <a:prstGeom prst="rect">
            <a:avLst/>
          </a:prstGeom>
          <a:noFill/>
        </p:spPr>
        <p:txBody>
          <a:bodyPr vert="horz" wrap="square" lIns="0" tIns="0" rIns="0" bIns="0" rtlCol="0">
            <a:spAutoFit/>
          </a:bodyPr>
          <a:lstStyle/>
          <a:p>
            <a:r>
              <a:rPr lang="pl-PL" sz="2000" b="1">
                <a:solidFill>
                  <a:srgbClr val="13232A"/>
                </a:solidFill>
                <a:latin typeface="Aptos Display" panose="020B0004020202020204" pitchFamily="34" charset="0"/>
              </a:rPr>
              <a:t>ODPOWIEDŹ</a:t>
            </a:r>
          </a:p>
        </p:txBody>
      </p:sp>
      <p:sp>
        <p:nvSpPr>
          <p:cNvPr id="15" name="pole tekstowe 14">
            <a:extLst>
              <a:ext uri="{FF2B5EF4-FFF2-40B4-BE49-F238E27FC236}">
                <a16:creationId xmlns:a16="http://schemas.microsoft.com/office/drawing/2014/main" id="{91B7A5B1-D8EA-649A-1FF9-ED81EC7A5459}"/>
              </a:ext>
            </a:extLst>
          </p:cNvPr>
          <p:cNvSpPr txBox="1"/>
          <p:nvPr/>
        </p:nvSpPr>
        <p:spPr>
          <a:xfrm>
            <a:off x="8585200" y="4178300"/>
            <a:ext cx="2641600" cy="215444"/>
          </a:xfrm>
          <a:prstGeom prst="rect">
            <a:avLst/>
          </a:prstGeom>
          <a:noFill/>
        </p:spPr>
        <p:txBody>
          <a:bodyPr vert="horz" wrap="square" lIns="0" tIns="0" rIns="0" bIns="0" rtlCol="0">
            <a:spAutoFit/>
          </a:bodyPr>
          <a:lstStyle/>
          <a:p>
            <a:r>
              <a:rPr lang="pl-PL" sz="1400">
                <a:solidFill>
                  <a:srgbClr val="5C696C"/>
                </a:solidFill>
                <a:latin typeface="Aptos" panose="020B0004020202020204" pitchFamily="34" charset="0"/>
              </a:rPr>
              <a:t>Jak ograniczać szkodę</a:t>
            </a:r>
          </a:p>
        </p:txBody>
      </p:sp>
    </p:spTree>
    <p:extLst>
      <p:ext uri="{BB962C8B-B14F-4D97-AF65-F5344CB8AC3E}">
        <p14:creationId xmlns:p14="http://schemas.microsoft.com/office/powerpoint/2010/main" val="1175999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985E4ED3-8C6B-4537-90ED-1C4B713B66ED}"/>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8</a:t>
            </a:r>
          </a:p>
        </p:txBody>
      </p:sp>
      <p:sp>
        <p:nvSpPr>
          <p:cNvPr id="2" name="Google-Shape-533-p58-3">
            <a:extLst>
              <a:ext uri="{FF2B5EF4-FFF2-40B4-BE49-F238E27FC236}">
                <a16:creationId xmlns:a16="http://schemas.microsoft.com/office/drawing/2014/main" id="{544ED49B-DE8A-4EE2-9FF3-FA529E80B5C6}"/>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Część krytyki była uzasadniona</a:t>
            </a:r>
          </a:p>
        </p:txBody>
      </p:sp>
      <p:sp>
        <p:nvSpPr>
          <p:cNvPr id="3" name="Google-Shape-534-p58-4">
            <a:extLst>
              <a:ext uri="{FF2B5EF4-FFF2-40B4-BE49-F238E27FC236}">
                <a16:creationId xmlns:a16="http://schemas.microsoft.com/office/drawing/2014/main" id="{BE2F83E3-0FAD-4588-8722-01E93EDD7AE1}"/>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F25C3D"/>
                </a:solidFill>
                <a:latin typeface="Aptos"/>
                <a:ea typeface="Aptos"/>
                <a:cs typeface="Aptos"/>
              </a:rPr>
              <a:t>Moja odpowiedzialność</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niedokończone projekty
niejasna komunikacja
otwarte rozliczenia
błędne reakcje</a:t>
            </a:r>
          </a:p>
        </p:txBody>
      </p:sp>
      <p:sp>
        <p:nvSpPr>
          <p:cNvPr id="4" name="Content-Placeholder-3-5">
            <a:extLst>
              <a:ext uri="{FF2B5EF4-FFF2-40B4-BE49-F238E27FC236}">
                <a16:creationId xmlns:a16="http://schemas.microsoft.com/office/drawing/2014/main" id="{E9439F53-B2CF-444B-989C-89C0B6DC7C5C}"/>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F25C3D"/>
                </a:solidFill>
                <a:latin typeface="Aptos"/>
                <a:ea typeface="Aptos"/>
                <a:cs typeface="Aptos"/>
              </a:rPr>
              <a:t>Granica</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konkret zamiast etykiety
procedura zamiast tłumu
minimalny zasięg
możliwość naprawy</a:t>
            </a:r>
          </a:p>
        </p:txBody>
      </p:sp>
      <p:sp>
        <p:nvSpPr>
          <p:cNvPr id="5" name="accent-line">
            <a:extLst>
              <a:ext uri="{FF2B5EF4-FFF2-40B4-BE49-F238E27FC236}">
                <a16:creationId xmlns:a16="http://schemas.microsoft.com/office/drawing/2014/main" id="{0E533CD8-2658-4E00-9F53-3DE5FA45B8B7}"/>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1019711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7" name="Slide-Number-Placeholder-3-2">
            <a:extLst>
              <a:ext uri="{FF2B5EF4-FFF2-40B4-BE49-F238E27FC236}">
                <a16:creationId xmlns:a16="http://schemas.microsoft.com/office/drawing/2014/main" id="{9A322E83-DE28-4F8C-B749-BEB609CB9FDC}"/>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9</a:t>
            </a:r>
          </a:p>
        </p:txBody>
      </p:sp>
      <p:sp>
        <p:nvSpPr>
          <p:cNvPr id="2" name="Title-10-3">
            <a:extLst>
              <a:ext uri="{FF2B5EF4-FFF2-40B4-BE49-F238E27FC236}">
                <a16:creationId xmlns:a16="http://schemas.microsoft.com/office/drawing/2014/main" id="{7A6640C2-135A-40AE-8B19-82F343861F0E}"/>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Krytyka zmieniła funkcję</a:t>
            </a:r>
          </a:p>
        </p:txBody>
      </p:sp>
      <p:cxnSp>
        <p:nvCxnSpPr>
          <p:cNvPr id="19" name="Google-Shape-2259-p159-4"/>
          <p:cNvCxnSpPr/>
          <p:nvPr/>
        </p:nvCxnSpPr>
        <p:spPr>
          <a:xfrm>
            <a:off x="337757" y="5341620"/>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8CE1DA4B-5E27-4C57-9420-DFA0C58B028B}"/>
              </a:ext>
            </a:extLst>
          </p:cNvPr>
          <p:cNvSpPr>
            <a:spLocks noGrp="1"/>
          </p:cNvSpPr>
          <p:nvPr/>
        </p:nvSpPr>
        <p:spPr>
          <a:xfrm>
            <a:off x="337757" y="5288089"/>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9E4D2D60-8434-4057-9194-4FB926E62E23}"/>
              </a:ext>
            </a:extLst>
          </p:cNvPr>
          <p:cNvSpPr>
            <a:spLocks noGrp="1"/>
          </p:cNvSpPr>
          <p:nvPr/>
        </p:nvSpPr>
        <p:spPr>
          <a:xfrm>
            <a:off x="4251770" y="5288089"/>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7735A083-9A90-4E3A-8D18-E20659488843}"/>
              </a:ext>
            </a:extLst>
          </p:cNvPr>
          <p:cNvSpPr>
            <a:spLocks noGrp="1"/>
          </p:cNvSpPr>
          <p:nvPr/>
        </p:nvSpPr>
        <p:spPr>
          <a:xfrm>
            <a:off x="8176070" y="5288089"/>
            <a:ext cx="107061" cy="107061"/>
          </a:xfrm>
          <a:prstGeom prst="ellipse">
            <a:avLst/>
          </a:prstGeom>
          <a:solidFill>
            <a:srgbClr val="000000"/>
          </a:solidFill>
        </p:spPr>
        <p:txBody>
          <a:bodyPr/>
          <a:lstStyle/>
          <a:p>
            <a:endParaRPr lang="pl-PL"/>
          </a:p>
        </p:txBody>
      </p:sp>
      <p:sp>
        <p:nvSpPr>
          <p:cNvPr id="7" name="Rounded-Rectangle-19-8">
            <a:extLst>
              <a:ext uri="{FF2B5EF4-FFF2-40B4-BE49-F238E27FC236}">
                <a16:creationId xmlns:a16="http://schemas.microsoft.com/office/drawing/2014/main" id="{621603F6-D0BE-4854-B68D-AE0880A0EC57}"/>
              </a:ext>
            </a:extLst>
          </p:cNvPr>
          <p:cNvSpPr>
            <a:spLocks noGrp="1"/>
          </p:cNvSpPr>
          <p:nvPr/>
        </p:nvSpPr>
        <p:spPr>
          <a:xfrm>
            <a:off x="393668" y="1401794"/>
            <a:ext cx="3568732" cy="3619500"/>
          </a:xfrm>
          <a:prstGeom prst="roundRect">
            <a:avLst>
              <a:gd name="adj" fmla="val 2135"/>
            </a:avLst>
          </a:prstGeom>
          <a:solidFill>
            <a:srgbClr val="F2F2F2"/>
          </a:solidFill>
        </p:spPr>
        <p:txBody>
          <a:bodyPr/>
          <a:lstStyle/>
          <a:p>
            <a:endParaRPr lang="pl-PL"/>
          </a:p>
        </p:txBody>
      </p:sp>
      <p:sp>
        <p:nvSpPr>
          <p:cNvPr id="8" name="Content-Placeholder-8-9">
            <a:extLst>
              <a:ext uri="{FF2B5EF4-FFF2-40B4-BE49-F238E27FC236}">
                <a16:creationId xmlns:a16="http://schemas.microsoft.com/office/drawing/2014/main" id="{043ECB7B-51DF-4823-8FDC-1A1D37200ED2}"/>
              </a:ext>
            </a:extLst>
          </p:cNvPr>
          <p:cNvSpPr>
            <a:spLocks noGrp="1"/>
          </p:cNvSpPr>
          <p:nvPr/>
        </p:nvSpPr>
        <p:spPr>
          <a:xfrm>
            <a:off x="703421"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„Czy powinien występować?”</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Spór produktowy staje się oceną prawa do sceny.</a:t>
            </a:r>
          </a:p>
        </p:txBody>
      </p:sp>
      <p:sp>
        <p:nvSpPr>
          <p:cNvPr id="9" name="Rounded-Rectangle-21-10">
            <a:extLst>
              <a:ext uri="{FF2B5EF4-FFF2-40B4-BE49-F238E27FC236}">
                <a16:creationId xmlns:a16="http://schemas.microsoft.com/office/drawing/2014/main" id="{B714E8BE-454C-4DD2-A8E5-8ADD824ECE20}"/>
              </a:ext>
            </a:extLst>
          </p:cNvPr>
          <p:cNvSpPr>
            <a:spLocks noGrp="1"/>
          </p:cNvSpPr>
          <p:nvPr/>
        </p:nvSpPr>
        <p:spPr>
          <a:xfrm>
            <a:off x="4308443" y="1401794"/>
            <a:ext cx="3568732" cy="3619500"/>
          </a:xfrm>
          <a:prstGeom prst="roundRect">
            <a:avLst>
              <a:gd name="adj" fmla="val 2135"/>
            </a:avLst>
          </a:prstGeom>
          <a:solidFill>
            <a:srgbClr val="F2F2F2"/>
          </a:solidFill>
        </p:spPr>
        <p:txBody>
          <a:bodyPr/>
          <a:lstStyle/>
          <a:p>
            <a:endParaRPr lang="pl-PL"/>
          </a:p>
        </p:txBody>
      </p:sp>
      <p:sp>
        <p:nvSpPr>
          <p:cNvPr id="10" name="Content-Placeholder-8-11">
            <a:extLst>
              <a:ext uri="{FF2B5EF4-FFF2-40B4-BE49-F238E27FC236}">
                <a16:creationId xmlns:a16="http://schemas.microsoft.com/office/drawing/2014/main" id="{AEAC17D0-C4B5-40E1-9539-6B6F8AFC1BDC}"/>
              </a:ext>
            </a:extLst>
          </p:cNvPr>
          <p:cNvSpPr>
            <a:spLocks noGrp="1"/>
          </p:cNvSpPr>
          <p:nvPr/>
        </p:nvSpPr>
        <p:spPr>
          <a:xfrm>
            <a:off x="4618196"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„W Polsce jesteś spalony.”</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Ocena działania zmienia się w społeczny wyrok.</a:t>
            </a:r>
          </a:p>
        </p:txBody>
      </p:sp>
      <p:sp>
        <p:nvSpPr>
          <p:cNvPr id="11" name="Rounded-Rectangle-23-12">
            <a:extLst>
              <a:ext uri="{FF2B5EF4-FFF2-40B4-BE49-F238E27FC236}">
                <a16:creationId xmlns:a16="http://schemas.microsoft.com/office/drawing/2014/main" id="{5BA9D6AD-3B44-4F08-9A6B-481F934D2161}"/>
              </a:ext>
            </a:extLst>
          </p:cNvPr>
          <p:cNvSpPr>
            <a:spLocks noGrp="1"/>
          </p:cNvSpPr>
          <p:nvPr/>
        </p:nvSpPr>
        <p:spPr>
          <a:xfrm>
            <a:off x="8237506" y="1401794"/>
            <a:ext cx="3568732" cy="3619500"/>
          </a:xfrm>
          <a:prstGeom prst="roundRect">
            <a:avLst>
              <a:gd name="adj" fmla="val 2135"/>
            </a:avLst>
          </a:prstGeom>
          <a:solidFill>
            <a:srgbClr val="F2F2F2"/>
          </a:solidFill>
        </p:spPr>
        <p:txBody>
          <a:bodyPr/>
          <a:lstStyle/>
          <a:p>
            <a:endParaRPr lang="pl-PL"/>
          </a:p>
        </p:txBody>
      </p:sp>
      <p:sp>
        <p:nvSpPr>
          <p:cNvPr id="12" name="Content-Placeholder-8-13">
            <a:extLst>
              <a:ext uri="{FF2B5EF4-FFF2-40B4-BE49-F238E27FC236}">
                <a16:creationId xmlns:a16="http://schemas.microsoft.com/office/drawing/2014/main" id="{41E6F3EB-8ADA-4FF5-9556-FEFF6B0CEAA4}"/>
              </a:ext>
            </a:extLst>
          </p:cNvPr>
          <p:cNvSpPr>
            <a:spLocks noGrp="1"/>
          </p:cNvSpPr>
          <p:nvPr/>
        </p:nvSpPr>
        <p:spPr>
          <a:xfrm>
            <a:off x="8547259"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„Gdzie się tylko da.”</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Publikowanie staje się procesem wielokanałowym.</a:t>
            </a:r>
          </a:p>
        </p:txBody>
      </p:sp>
      <p:sp>
        <p:nvSpPr>
          <p:cNvPr id="13" name="Text-Placeholder-16-14">
            <a:extLst>
              <a:ext uri="{FF2B5EF4-FFF2-40B4-BE49-F238E27FC236}">
                <a16:creationId xmlns:a16="http://schemas.microsoft.com/office/drawing/2014/main" id="{AD2D9383-D7E2-4493-9904-69778B7B8DCF}"/>
              </a:ext>
            </a:extLst>
          </p:cNvPr>
          <p:cNvSpPr>
            <a:spLocks noGrp="1"/>
          </p:cNvSpPr>
          <p:nvPr/>
        </p:nvSpPr>
        <p:spPr>
          <a:xfrm>
            <a:off x="4251770"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F25C3D"/>
                </a:solidFill>
                <a:latin typeface="Aptos"/>
                <a:ea typeface="Aptos"/>
                <a:cs typeface="Aptos"/>
              </a:rPr>
              <a:t>WYKLUCZENIE</a:t>
            </a:r>
          </a:p>
        </p:txBody>
      </p:sp>
      <p:sp>
        <p:nvSpPr>
          <p:cNvPr id="14" name="Text-Placeholder-16-15">
            <a:extLst>
              <a:ext uri="{FF2B5EF4-FFF2-40B4-BE49-F238E27FC236}">
                <a16:creationId xmlns:a16="http://schemas.microsoft.com/office/drawing/2014/main" id="{08F42F5B-8BC9-4C88-B7CD-81BCFD276AA4}"/>
              </a:ext>
            </a:extLst>
          </p:cNvPr>
          <p:cNvSpPr>
            <a:spLocks noGrp="1"/>
          </p:cNvSpPr>
          <p:nvPr/>
        </p:nvSpPr>
        <p:spPr>
          <a:xfrm>
            <a:off x="390906"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F25C3D"/>
                </a:solidFill>
                <a:latin typeface="Aptos"/>
                <a:ea typeface="Aptos"/>
                <a:cs typeface="Aptos"/>
              </a:rPr>
              <a:t>POZYCJA</a:t>
            </a:r>
          </a:p>
        </p:txBody>
      </p:sp>
      <p:sp>
        <p:nvSpPr>
          <p:cNvPr id="15" name="Text-Placeholder-16-16">
            <a:extLst>
              <a:ext uri="{FF2B5EF4-FFF2-40B4-BE49-F238E27FC236}">
                <a16:creationId xmlns:a16="http://schemas.microsoft.com/office/drawing/2014/main" id="{54704A6E-FF95-4C75-8C94-1630026A6B6A}"/>
              </a:ext>
            </a:extLst>
          </p:cNvPr>
          <p:cNvSpPr>
            <a:spLocks noGrp="1"/>
          </p:cNvSpPr>
          <p:nvPr/>
        </p:nvSpPr>
        <p:spPr>
          <a:xfrm>
            <a:off x="8225409"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F25C3D"/>
                </a:solidFill>
                <a:latin typeface="Aptos"/>
                <a:ea typeface="Aptos"/>
                <a:cs typeface="Aptos"/>
              </a:rPr>
              <a:t>TRWAŁOŚĆ</a:t>
            </a:r>
          </a:p>
        </p:txBody>
      </p:sp>
      <p:sp>
        <p:nvSpPr>
          <p:cNvPr id="16" name="accent-line">
            <a:extLst>
              <a:ext uri="{FF2B5EF4-FFF2-40B4-BE49-F238E27FC236}">
                <a16:creationId xmlns:a16="http://schemas.microsoft.com/office/drawing/2014/main" id="{2DFD2534-FF35-412B-A13D-38E2536E4117}"/>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1805875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7" name="Slide-Number-Placeholder-3-2">
            <a:extLst>
              <a:ext uri="{FF2B5EF4-FFF2-40B4-BE49-F238E27FC236}">
                <a16:creationId xmlns:a16="http://schemas.microsoft.com/office/drawing/2014/main" id="{38C053D9-70FB-4B45-B9A1-BF32D073628E}"/>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10</a:t>
            </a:r>
          </a:p>
        </p:txBody>
      </p:sp>
      <p:sp>
        <p:nvSpPr>
          <p:cNvPr id="2" name="Title-10-3">
            <a:extLst>
              <a:ext uri="{FF2B5EF4-FFF2-40B4-BE49-F238E27FC236}">
                <a16:creationId xmlns:a16="http://schemas.microsoft.com/office/drawing/2014/main" id="{29CCC0E8-260F-49BE-A0D3-AA0DA018B3A9}"/>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Prywatna grupa pełniła trzy funkcje</a:t>
            </a:r>
          </a:p>
        </p:txBody>
      </p:sp>
      <p:cxnSp>
        <p:nvCxnSpPr>
          <p:cNvPr id="19" name="Google-Shape-2259-p159-4"/>
          <p:cNvCxnSpPr/>
          <p:nvPr/>
        </p:nvCxnSpPr>
        <p:spPr>
          <a:xfrm>
            <a:off x="337757" y="5341620"/>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EB6FE1CA-8D09-4A00-97F2-743060E7431D}"/>
              </a:ext>
            </a:extLst>
          </p:cNvPr>
          <p:cNvSpPr>
            <a:spLocks noGrp="1"/>
          </p:cNvSpPr>
          <p:nvPr/>
        </p:nvSpPr>
        <p:spPr>
          <a:xfrm>
            <a:off x="337757" y="5288089"/>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162A3C6B-00C4-4491-91A0-9EA09D9664A1}"/>
              </a:ext>
            </a:extLst>
          </p:cNvPr>
          <p:cNvSpPr>
            <a:spLocks noGrp="1"/>
          </p:cNvSpPr>
          <p:nvPr/>
        </p:nvSpPr>
        <p:spPr>
          <a:xfrm>
            <a:off x="4251770" y="5288089"/>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6C8169D3-D660-4835-94E0-57113E2CD613}"/>
              </a:ext>
            </a:extLst>
          </p:cNvPr>
          <p:cNvSpPr>
            <a:spLocks noGrp="1"/>
          </p:cNvSpPr>
          <p:nvPr/>
        </p:nvSpPr>
        <p:spPr>
          <a:xfrm>
            <a:off x="8176070" y="5288089"/>
            <a:ext cx="107061" cy="107061"/>
          </a:xfrm>
          <a:prstGeom prst="ellipse">
            <a:avLst/>
          </a:prstGeom>
          <a:solidFill>
            <a:srgbClr val="000000"/>
          </a:solidFill>
        </p:spPr>
        <p:txBody>
          <a:bodyPr/>
          <a:lstStyle/>
          <a:p>
            <a:endParaRPr lang="pl-PL"/>
          </a:p>
        </p:txBody>
      </p:sp>
      <p:sp>
        <p:nvSpPr>
          <p:cNvPr id="7" name="Rounded-Rectangle-19-8">
            <a:extLst>
              <a:ext uri="{FF2B5EF4-FFF2-40B4-BE49-F238E27FC236}">
                <a16:creationId xmlns:a16="http://schemas.microsoft.com/office/drawing/2014/main" id="{4F6D458B-3FB4-4983-9AE4-6D9FE9816798}"/>
              </a:ext>
            </a:extLst>
          </p:cNvPr>
          <p:cNvSpPr>
            <a:spLocks noGrp="1"/>
          </p:cNvSpPr>
          <p:nvPr/>
        </p:nvSpPr>
        <p:spPr>
          <a:xfrm>
            <a:off x="393668" y="1401794"/>
            <a:ext cx="3568732" cy="3619500"/>
          </a:xfrm>
          <a:prstGeom prst="roundRect">
            <a:avLst>
              <a:gd name="adj" fmla="val 2135"/>
            </a:avLst>
          </a:prstGeom>
          <a:solidFill>
            <a:srgbClr val="F2F2F2"/>
          </a:solidFill>
        </p:spPr>
        <p:txBody>
          <a:bodyPr/>
          <a:lstStyle/>
          <a:p>
            <a:endParaRPr lang="pl-PL"/>
          </a:p>
        </p:txBody>
      </p:sp>
      <p:sp>
        <p:nvSpPr>
          <p:cNvPr id="8" name="Content-Placeholder-8-9">
            <a:extLst>
              <a:ext uri="{FF2B5EF4-FFF2-40B4-BE49-F238E27FC236}">
                <a16:creationId xmlns:a16="http://schemas.microsoft.com/office/drawing/2014/main" id="{1036D1F4-6EA7-4F73-9AA2-AEE3EEF0267A}"/>
              </a:ext>
            </a:extLst>
          </p:cNvPr>
          <p:cNvSpPr>
            <a:spLocks noGrp="1"/>
          </p:cNvSpPr>
          <p:nvPr/>
        </p:nvSpPr>
        <p:spPr>
          <a:xfrm>
            <a:off x="703421"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Obserwowanie</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linki, wystąpienia, profile i kolejne projekty</a:t>
            </a:r>
          </a:p>
        </p:txBody>
      </p:sp>
      <p:sp>
        <p:nvSpPr>
          <p:cNvPr id="9" name="Rounded-Rectangle-21-10">
            <a:extLst>
              <a:ext uri="{FF2B5EF4-FFF2-40B4-BE49-F238E27FC236}">
                <a16:creationId xmlns:a16="http://schemas.microsoft.com/office/drawing/2014/main" id="{3BA1532B-2635-4263-A11C-84AB0C3E01D4}"/>
              </a:ext>
            </a:extLst>
          </p:cNvPr>
          <p:cNvSpPr>
            <a:spLocks noGrp="1"/>
          </p:cNvSpPr>
          <p:nvPr/>
        </p:nvSpPr>
        <p:spPr>
          <a:xfrm>
            <a:off x="4308443" y="1401794"/>
            <a:ext cx="3568732" cy="3619500"/>
          </a:xfrm>
          <a:prstGeom prst="roundRect">
            <a:avLst>
              <a:gd name="adj" fmla="val 2135"/>
            </a:avLst>
          </a:prstGeom>
          <a:solidFill>
            <a:srgbClr val="F2F2F2"/>
          </a:solidFill>
        </p:spPr>
        <p:txBody>
          <a:bodyPr/>
          <a:lstStyle/>
          <a:p>
            <a:endParaRPr lang="pl-PL"/>
          </a:p>
        </p:txBody>
      </p:sp>
      <p:sp>
        <p:nvSpPr>
          <p:cNvPr id="10" name="Content-Placeholder-8-11">
            <a:extLst>
              <a:ext uri="{FF2B5EF4-FFF2-40B4-BE49-F238E27FC236}">
                <a16:creationId xmlns:a16="http://schemas.microsoft.com/office/drawing/2014/main" id="{4BD8F604-E9D7-4D78-9D50-ED9A3C6A4D95}"/>
              </a:ext>
            </a:extLst>
          </p:cNvPr>
          <p:cNvSpPr>
            <a:spLocks noGrp="1"/>
          </p:cNvSpPr>
          <p:nvPr/>
        </p:nvSpPr>
        <p:spPr>
          <a:xfrm>
            <a:off x="4618196"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Zbieranie</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PDF-y, załączniki, screeny i aktualizacje</a:t>
            </a:r>
          </a:p>
        </p:txBody>
      </p:sp>
      <p:sp>
        <p:nvSpPr>
          <p:cNvPr id="11" name="Rounded-Rectangle-23-12">
            <a:extLst>
              <a:ext uri="{FF2B5EF4-FFF2-40B4-BE49-F238E27FC236}">
                <a16:creationId xmlns:a16="http://schemas.microsoft.com/office/drawing/2014/main" id="{1B7D4D77-5C9E-40D1-B1D1-4193338944B8}"/>
              </a:ext>
            </a:extLst>
          </p:cNvPr>
          <p:cNvSpPr>
            <a:spLocks noGrp="1"/>
          </p:cNvSpPr>
          <p:nvPr/>
        </p:nvSpPr>
        <p:spPr>
          <a:xfrm>
            <a:off x="8237506" y="1401794"/>
            <a:ext cx="3568732" cy="3619500"/>
          </a:xfrm>
          <a:prstGeom prst="roundRect">
            <a:avLst>
              <a:gd name="adj" fmla="val 2135"/>
            </a:avLst>
          </a:prstGeom>
          <a:solidFill>
            <a:srgbClr val="F2F2F2"/>
          </a:solidFill>
        </p:spPr>
        <p:txBody>
          <a:bodyPr/>
          <a:lstStyle/>
          <a:p>
            <a:endParaRPr lang="pl-PL"/>
          </a:p>
        </p:txBody>
      </p:sp>
      <p:sp>
        <p:nvSpPr>
          <p:cNvPr id="12" name="Content-Placeholder-8-13">
            <a:extLst>
              <a:ext uri="{FF2B5EF4-FFF2-40B4-BE49-F238E27FC236}">
                <a16:creationId xmlns:a16="http://schemas.microsoft.com/office/drawing/2014/main" id="{457A2975-2586-439F-808F-8466355A15EF}"/>
              </a:ext>
            </a:extLst>
          </p:cNvPr>
          <p:cNvSpPr>
            <a:spLocks noGrp="1"/>
          </p:cNvSpPr>
          <p:nvPr/>
        </p:nvSpPr>
        <p:spPr>
          <a:xfrm>
            <a:off x="8547259"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Kontaktowanie</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organizatorzy, serwisy i inne podmioty</a:t>
            </a:r>
          </a:p>
        </p:txBody>
      </p:sp>
      <p:sp>
        <p:nvSpPr>
          <p:cNvPr id="13" name="Text-Placeholder-16-14">
            <a:extLst>
              <a:ext uri="{FF2B5EF4-FFF2-40B4-BE49-F238E27FC236}">
                <a16:creationId xmlns:a16="http://schemas.microsoft.com/office/drawing/2014/main" id="{D22755AF-4CAC-47D4-A2CB-3CDC2ED9CBB0}"/>
              </a:ext>
            </a:extLst>
          </p:cNvPr>
          <p:cNvSpPr>
            <a:spLocks noGrp="1"/>
          </p:cNvSpPr>
          <p:nvPr/>
        </p:nvSpPr>
        <p:spPr>
          <a:xfrm>
            <a:off x="4251770"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F25C3D"/>
                </a:solidFill>
                <a:latin typeface="Aptos"/>
                <a:ea typeface="Aptos"/>
                <a:cs typeface="Aptos"/>
              </a:rPr>
              <a:t>AGREGACJA</a:t>
            </a:r>
          </a:p>
        </p:txBody>
      </p:sp>
      <p:sp>
        <p:nvSpPr>
          <p:cNvPr id="14" name="Text-Placeholder-16-15">
            <a:extLst>
              <a:ext uri="{FF2B5EF4-FFF2-40B4-BE49-F238E27FC236}">
                <a16:creationId xmlns:a16="http://schemas.microsoft.com/office/drawing/2014/main" id="{3C59C8AA-3E45-4663-94BC-15347C75051F}"/>
              </a:ext>
            </a:extLst>
          </p:cNvPr>
          <p:cNvSpPr>
            <a:spLocks noGrp="1"/>
          </p:cNvSpPr>
          <p:nvPr/>
        </p:nvSpPr>
        <p:spPr>
          <a:xfrm>
            <a:off x="390906"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F25C3D"/>
                </a:solidFill>
                <a:latin typeface="Aptos"/>
                <a:ea typeface="Aptos"/>
                <a:cs typeface="Aptos"/>
              </a:rPr>
              <a:t>MONITORING</a:t>
            </a:r>
          </a:p>
        </p:txBody>
      </p:sp>
      <p:sp>
        <p:nvSpPr>
          <p:cNvPr id="15" name="Text-Placeholder-16-16">
            <a:extLst>
              <a:ext uri="{FF2B5EF4-FFF2-40B4-BE49-F238E27FC236}">
                <a16:creationId xmlns:a16="http://schemas.microsoft.com/office/drawing/2014/main" id="{002F5C05-81E0-44F4-B6F3-F1B62417B828}"/>
              </a:ext>
            </a:extLst>
          </p:cNvPr>
          <p:cNvSpPr>
            <a:spLocks noGrp="1"/>
          </p:cNvSpPr>
          <p:nvPr/>
        </p:nvSpPr>
        <p:spPr>
          <a:xfrm>
            <a:off x="8225409"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F25C3D"/>
                </a:solidFill>
                <a:latin typeface="Aptos"/>
                <a:ea typeface="Aptos"/>
                <a:cs typeface="Aptos"/>
              </a:rPr>
              <a:t>MOBILIZACJA</a:t>
            </a:r>
          </a:p>
        </p:txBody>
      </p:sp>
      <p:sp>
        <p:nvSpPr>
          <p:cNvPr id="16" name="accent-line">
            <a:extLst>
              <a:ext uri="{FF2B5EF4-FFF2-40B4-BE49-F238E27FC236}">
                <a16:creationId xmlns:a16="http://schemas.microsoft.com/office/drawing/2014/main" id="{147F104B-A721-4421-A491-81FEDA783C71}"/>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181240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3" name="Google-Shape-532-p58-2">
            <a:extLst>
              <a:ext uri="{FF2B5EF4-FFF2-40B4-BE49-F238E27FC236}">
                <a16:creationId xmlns:a16="http://schemas.microsoft.com/office/drawing/2014/main" id="{005BD289-476A-4D5E-BF15-9BE1FEF7BCAA}"/>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11</a:t>
            </a:r>
          </a:p>
        </p:txBody>
      </p:sp>
      <p:sp>
        <p:nvSpPr>
          <p:cNvPr id="2" name="Google-Shape-533-p58-3">
            <a:extLst>
              <a:ext uri="{FF2B5EF4-FFF2-40B4-BE49-F238E27FC236}">
                <a16:creationId xmlns:a16="http://schemas.microsoft.com/office/drawing/2014/main" id="{B0629C07-CD5D-442C-8CFA-7C0945FB4C09}"/>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Etyczny cel nie zwalnia z procedury</a:t>
            </a:r>
          </a:p>
        </p:txBody>
      </p:sp>
      <p:sp>
        <p:nvSpPr>
          <p:cNvPr id="3" name="Content-Placeholder-10-4">
            <a:extLst>
              <a:ext uri="{FF2B5EF4-FFF2-40B4-BE49-F238E27FC236}">
                <a16:creationId xmlns:a16="http://schemas.microsoft.com/office/drawing/2014/main" id="{BA0C9B79-796C-4BC0-8EED-46563D7BF2A9}"/>
              </a:ext>
            </a:extLst>
          </p:cNvPr>
          <p:cNvSpPr>
            <a:spLocks noGrp="1"/>
          </p:cNvSpPr>
          <p:nvPr/>
        </p:nvSpPr>
        <p:spPr>
          <a:xfrm>
            <a:off x="6972300" y="23748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oddzielono dowód od opinii?</a:t>
            </a:r>
          </a:p>
        </p:txBody>
      </p:sp>
      <p:sp>
        <p:nvSpPr>
          <p:cNvPr id="4" name="Content-Placeholder-10-5">
            <a:extLst>
              <a:ext uri="{FF2B5EF4-FFF2-40B4-BE49-F238E27FC236}">
                <a16:creationId xmlns:a16="http://schemas.microsoft.com/office/drawing/2014/main" id="{2D5E98B7-7C8F-4998-B202-2C074D8B9B49}"/>
              </a:ext>
            </a:extLst>
          </p:cNvPr>
          <p:cNvSpPr>
            <a:spLocks noGrp="1"/>
          </p:cNvSpPr>
          <p:nvPr/>
        </p:nvSpPr>
        <p:spPr>
          <a:xfrm>
            <a:off x="4851368" y="23748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009DB8"/>
                </a:solidFill>
                <a:latin typeface="Aptos"/>
                <a:ea typeface="Aptos"/>
                <a:cs typeface="Aptos"/>
              </a:rPr>
              <a:t>FAKT</a:t>
            </a:r>
          </a:p>
        </p:txBody>
      </p:sp>
      <p:sp>
        <p:nvSpPr>
          <p:cNvPr id="5" name="Content-Placeholder-10-6">
            <a:extLst>
              <a:ext uri="{FF2B5EF4-FFF2-40B4-BE49-F238E27FC236}">
                <a16:creationId xmlns:a16="http://schemas.microsoft.com/office/drawing/2014/main" id="{FC6D5DAE-7886-49D8-B80C-730AEAC3F78A}"/>
              </a:ext>
            </a:extLst>
          </p:cNvPr>
          <p:cNvSpPr>
            <a:spLocks noGrp="1"/>
          </p:cNvSpPr>
          <p:nvPr/>
        </p:nvSpPr>
        <p:spPr>
          <a:xfrm>
            <a:off x="6972300" y="33654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zasięg odpowiada szkodzie?</a:t>
            </a:r>
          </a:p>
        </p:txBody>
      </p:sp>
      <p:sp>
        <p:nvSpPr>
          <p:cNvPr id="6" name="Content-Placeholder-10-7">
            <a:extLst>
              <a:ext uri="{FF2B5EF4-FFF2-40B4-BE49-F238E27FC236}">
                <a16:creationId xmlns:a16="http://schemas.microsoft.com/office/drawing/2014/main" id="{7E86C637-3997-4F0E-8C6C-EF017055498F}"/>
              </a:ext>
            </a:extLst>
          </p:cNvPr>
          <p:cNvSpPr>
            <a:spLocks noGrp="1"/>
          </p:cNvSpPr>
          <p:nvPr/>
        </p:nvSpPr>
        <p:spPr>
          <a:xfrm>
            <a:off x="4851368" y="33654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009DB8"/>
                </a:solidFill>
                <a:latin typeface="Aptos"/>
                <a:ea typeface="Aptos"/>
                <a:cs typeface="Aptos"/>
              </a:rPr>
              <a:t>PROPORCJA</a:t>
            </a:r>
          </a:p>
        </p:txBody>
      </p:sp>
      <p:sp>
        <p:nvSpPr>
          <p:cNvPr id="7" name="Content-Placeholder-10-8">
            <a:extLst>
              <a:ext uri="{FF2B5EF4-FFF2-40B4-BE49-F238E27FC236}">
                <a16:creationId xmlns:a16="http://schemas.microsoft.com/office/drawing/2014/main" id="{25672882-AE1A-4AF9-A012-8BDFC7FF99DA}"/>
              </a:ext>
            </a:extLst>
          </p:cNvPr>
          <p:cNvSpPr>
            <a:spLocks noGrp="1"/>
          </p:cNvSpPr>
          <p:nvPr/>
        </p:nvSpPr>
        <p:spPr>
          <a:xfrm>
            <a:off x="6972300" y="43560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wysłuchano drugiej strony?</a:t>
            </a:r>
          </a:p>
        </p:txBody>
      </p:sp>
      <p:sp>
        <p:nvSpPr>
          <p:cNvPr id="8" name="Content-Placeholder-10-9">
            <a:extLst>
              <a:ext uri="{FF2B5EF4-FFF2-40B4-BE49-F238E27FC236}">
                <a16:creationId xmlns:a16="http://schemas.microsoft.com/office/drawing/2014/main" id="{4BD91A36-C7CC-4321-870E-D1F53916954D}"/>
              </a:ext>
            </a:extLst>
          </p:cNvPr>
          <p:cNvSpPr>
            <a:spLocks noGrp="1"/>
          </p:cNvSpPr>
          <p:nvPr/>
        </p:nvSpPr>
        <p:spPr>
          <a:xfrm>
            <a:off x="4851368" y="43560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009DB8"/>
                </a:solidFill>
                <a:latin typeface="Aptos"/>
                <a:ea typeface="Aptos"/>
                <a:cs typeface="Aptos"/>
              </a:rPr>
              <a:t>ODPOWIEDŹ</a:t>
            </a:r>
          </a:p>
        </p:txBody>
      </p:sp>
      <p:sp>
        <p:nvSpPr>
          <p:cNvPr id="9" name="Content-Placeholder-10-10">
            <a:extLst>
              <a:ext uri="{FF2B5EF4-FFF2-40B4-BE49-F238E27FC236}">
                <a16:creationId xmlns:a16="http://schemas.microsoft.com/office/drawing/2014/main" id="{A37BAB71-7CD4-41C4-8B7B-683545ED08A2}"/>
              </a:ext>
            </a:extLst>
          </p:cNvPr>
          <p:cNvSpPr>
            <a:spLocks noGrp="1"/>
          </p:cNvSpPr>
          <p:nvPr/>
        </p:nvSpPr>
        <p:spPr>
          <a:xfrm>
            <a:off x="6972300" y="5359432"/>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naprawa zmienia ocenę?</a:t>
            </a:r>
          </a:p>
        </p:txBody>
      </p:sp>
      <p:sp>
        <p:nvSpPr>
          <p:cNvPr id="10" name="Content-Placeholder-10-11">
            <a:extLst>
              <a:ext uri="{FF2B5EF4-FFF2-40B4-BE49-F238E27FC236}">
                <a16:creationId xmlns:a16="http://schemas.microsoft.com/office/drawing/2014/main" id="{33260B33-9A34-4473-A902-7B45667975F6}"/>
              </a:ext>
            </a:extLst>
          </p:cNvPr>
          <p:cNvSpPr>
            <a:spLocks noGrp="1"/>
          </p:cNvSpPr>
          <p:nvPr/>
        </p:nvSpPr>
        <p:spPr>
          <a:xfrm>
            <a:off x="4851368" y="5359432"/>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009DB8"/>
                </a:solidFill>
                <a:latin typeface="Aptos"/>
                <a:ea typeface="Aptos"/>
                <a:cs typeface="Aptos"/>
              </a:rPr>
              <a:t>KOREKTA</a:t>
            </a:r>
          </a:p>
        </p:txBody>
      </p:sp>
      <p:sp>
        <p:nvSpPr>
          <p:cNvPr id="11" name="Google-Shape-534-p58-12">
            <a:extLst>
              <a:ext uri="{FF2B5EF4-FFF2-40B4-BE49-F238E27FC236}">
                <a16:creationId xmlns:a16="http://schemas.microsoft.com/office/drawing/2014/main" id="{FBDF3B68-418F-419C-8F51-2A99FEE53C70}"/>
              </a:ext>
            </a:extLst>
          </p:cNvPr>
          <p:cNvSpPr>
            <a:spLocks noGrp="1"/>
          </p:cNvSpPr>
          <p:nvPr/>
        </p:nvSpPr>
        <p:spPr>
          <a:xfrm>
            <a:off x="393668" y="2374868"/>
            <a:ext cx="3568732" cy="3619500"/>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Cztery pytania</a:t>
            </a:r>
          </a:p>
          <a:p>
            <a:pPr algn="l">
              <a:lnSpc>
                <a:spcPct val="108000"/>
              </a:lnSpc>
              <a:spcAft>
                <a:spcPts val="650"/>
              </a:spcAft>
              <a:buNone/>
              <a:defRPr sz="2400">
                <a:solidFill>
                  <a:srgbClr val="000000"/>
                </a:solidFill>
                <a:latin typeface="Helvetica Neue"/>
                <a:ea typeface="Helvetica Neue"/>
                <a:cs typeface="Helvetica Neue"/>
              </a:defRPr>
            </a:pPr>
            <a:r>
              <a:rPr sz="1575" b="0">
                <a:solidFill>
                  <a:srgbClr val="11151A"/>
                </a:solidFill>
                <a:latin typeface="Aptos"/>
                <a:ea typeface="Aptos"/>
                <a:cs typeface="Aptos"/>
              </a:rPr>
              <a:t>Troska o branżę może być szczera. Środki nadal podlegają ocenie.</a:t>
            </a:r>
          </a:p>
          <a:p>
            <a:pPr algn="l">
              <a:lnSpc>
                <a:spcPct val="108000"/>
              </a:lnSpc>
              <a:spcAft>
                <a:spcPts val="650"/>
              </a:spcAft>
              <a:buNone/>
              <a:defRPr sz="2400">
                <a:solidFill>
                  <a:srgbClr val="000000"/>
                </a:solidFill>
                <a:latin typeface="Helvetica Neue"/>
                <a:ea typeface="Helvetica Neue"/>
                <a:cs typeface="Helvetica Neue"/>
              </a:defRPr>
            </a:pPr>
            <a:endParaRPr sz="1575" b="0">
              <a:solidFill>
                <a:srgbClr val="11151A"/>
              </a:solidFill>
              <a:latin typeface="Aptos"/>
              <a:ea typeface="Aptos"/>
              <a:cs typeface="Aptos"/>
            </a:endParaRPr>
          </a:p>
        </p:txBody>
      </p:sp>
      <p:sp>
        <p:nvSpPr>
          <p:cNvPr id="12" name="accent-line">
            <a:extLst>
              <a:ext uri="{FF2B5EF4-FFF2-40B4-BE49-F238E27FC236}">
                <a16:creationId xmlns:a16="http://schemas.microsoft.com/office/drawing/2014/main" id="{21EB830B-2709-4B37-B3F5-5CC0AAF4C0B7}"/>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218891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47F79D1D-0949-44D3-9C85-183F0379F62F}"/>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12</a:t>
            </a:r>
          </a:p>
        </p:txBody>
      </p:sp>
      <p:sp>
        <p:nvSpPr>
          <p:cNvPr id="2" name="Google-Shape-533-p58-3">
            <a:extLst>
              <a:ext uri="{FF2B5EF4-FFF2-40B4-BE49-F238E27FC236}">
                <a16:creationId xmlns:a16="http://schemas.microsoft.com/office/drawing/2014/main" id="{84FFDA62-782B-4090-A210-F66F1CE8EAD4}"/>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Roszczenie i publiczna ekspozycja to dwie różne sprawy</a:t>
            </a:r>
          </a:p>
        </p:txBody>
      </p:sp>
      <p:sp>
        <p:nvSpPr>
          <p:cNvPr id="3" name="Google-Shape-534-p58-4">
            <a:extLst>
              <a:ext uri="{FF2B5EF4-FFF2-40B4-BE49-F238E27FC236}">
                <a16:creationId xmlns:a16="http://schemas.microsoft.com/office/drawing/2014/main" id="{D3E598C4-ABCB-4D33-B28F-C29C7B730B7C}"/>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F25C3D"/>
                </a:solidFill>
                <a:latin typeface="Aptos"/>
                <a:ea typeface="Aptos"/>
                <a:cs typeface="Aptos"/>
              </a:rPr>
              <a:t>Dochodzenie roszczenia</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wezwanie
mediacja
PIP lub sąd
udokumentowanie szkody</a:t>
            </a:r>
          </a:p>
        </p:txBody>
      </p:sp>
      <p:sp>
        <p:nvSpPr>
          <p:cNvPr id="4" name="Content-Placeholder-3-5">
            <a:extLst>
              <a:ext uri="{FF2B5EF4-FFF2-40B4-BE49-F238E27FC236}">
                <a16:creationId xmlns:a16="http://schemas.microsoft.com/office/drawing/2014/main" id="{B4EB2783-EFD9-4BDE-8F74-09996A85069A}"/>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F25C3D"/>
                </a:solidFill>
                <a:latin typeface="Aptos"/>
                <a:ea typeface="Aptos"/>
                <a:cs typeface="Aptos"/>
              </a:rPr>
              <a:t>Publiczne ujawnianie</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minimalny zakres
poufność
osoby trzecie
osobna ocena prawna</a:t>
            </a:r>
          </a:p>
        </p:txBody>
      </p:sp>
      <p:sp>
        <p:nvSpPr>
          <p:cNvPr id="5" name="accent-line">
            <a:extLst>
              <a:ext uri="{FF2B5EF4-FFF2-40B4-BE49-F238E27FC236}">
                <a16:creationId xmlns:a16="http://schemas.microsoft.com/office/drawing/2014/main" id="{3988E328-86E3-4BB3-B7C0-3ED754E90933}"/>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877488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03BA42E8-948C-4B51-A5F1-8E68344455D2}"/>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13</a:t>
            </a:r>
          </a:p>
        </p:txBody>
      </p:sp>
      <p:sp>
        <p:nvSpPr>
          <p:cNvPr id="2" name="Google-Shape-533-p58-3">
            <a:extLst>
              <a:ext uri="{FF2B5EF4-FFF2-40B4-BE49-F238E27FC236}">
                <a16:creationId xmlns:a16="http://schemas.microsoft.com/office/drawing/2014/main" id="{5FBB05FC-816F-4184-852F-1752C7796A18}"/>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Koszt obrony tworzy stygmat przez skojarzenie</a:t>
            </a:r>
          </a:p>
        </p:txBody>
      </p:sp>
      <p:sp>
        <p:nvSpPr>
          <p:cNvPr id="3" name="Google-Shape-534-p58-4">
            <a:extLst>
              <a:ext uri="{FF2B5EF4-FFF2-40B4-BE49-F238E27FC236}">
                <a16:creationId xmlns:a16="http://schemas.microsoft.com/office/drawing/2014/main" id="{3FCC24F8-61AE-4C22-A3AD-62977D915A16}"/>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Co się dzieje</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atak na obrońców
włączanie współpracowników
pytania do autorów dobrych opinii</a:t>
            </a:r>
          </a:p>
        </p:txBody>
      </p:sp>
      <p:sp>
        <p:nvSpPr>
          <p:cNvPr id="4" name="Content-Placeholder-3-5">
            <a:extLst>
              <a:ext uri="{FF2B5EF4-FFF2-40B4-BE49-F238E27FC236}">
                <a16:creationId xmlns:a16="http://schemas.microsoft.com/office/drawing/2014/main" id="{91D3326E-D920-4779-B098-2B5988E029C5}"/>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Jaki jest skutek</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autocenzura
izolacja
spirala milczenia
pozorna jednomyślność</a:t>
            </a:r>
          </a:p>
        </p:txBody>
      </p:sp>
      <p:sp>
        <p:nvSpPr>
          <p:cNvPr id="5" name="accent-line">
            <a:extLst>
              <a:ext uri="{FF2B5EF4-FFF2-40B4-BE49-F238E27FC236}">
                <a16:creationId xmlns:a16="http://schemas.microsoft.com/office/drawing/2014/main" id="{6A1E853D-0D9D-4C36-A74D-D711977EE9E7}"/>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1047158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4" name="Slide-Number-Placeholder-3-2">
            <a:extLst>
              <a:ext uri="{FF2B5EF4-FFF2-40B4-BE49-F238E27FC236}">
                <a16:creationId xmlns:a16="http://schemas.microsoft.com/office/drawing/2014/main" id="{086D1308-D5BA-46FB-8C3F-5BE5DC5B838B}"/>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14</a:t>
            </a:r>
          </a:p>
        </p:txBody>
      </p:sp>
      <p:sp>
        <p:nvSpPr>
          <p:cNvPr id="2" name="Title-10-3">
            <a:extLst>
              <a:ext uri="{FF2B5EF4-FFF2-40B4-BE49-F238E27FC236}">
                <a16:creationId xmlns:a16="http://schemas.microsoft.com/office/drawing/2014/main" id="{8DF0391D-0ECF-4161-AA31-30EEF5F9BDCC}"/>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Powtórzenie nie oznacza niezależnego potwierdzenia</a:t>
            </a:r>
          </a:p>
        </p:txBody>
      </p:sp>
      <p:cxnSp>
        <p:nvCxnSpPr>
          <p:cNvPr id="16" name="Google-Shape-2259-p159-4"/>
          <p:cNvCxnSpPr/>
          <p:nvPr/>
        </p:nvCxnSpPr>
        <p:spPr>
          <a:xfrm>
            <a:off x="337757" y="3373755"/>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2C6601B6-B8FD-4F47-932F-C236EF5F86AA}"/>
              </a:ext>
            </a:extLst>
          </p:cNvPr>
          <p:cNvSpPr>
            <a:spLocks noGrp="1"/>
          </p:cNvSpPr>
          <p:nvPr/>
        </p:nvSpPr>
        <p:spPr>
          <a:xfrm>
            <a:off x="337757" y="3320225"/>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90F72EFD-4C33-4289-B4FA-B0BCF6B87FF9}"/>
              </a:ext>
            </a:extLst>
          </p:cNvPr>
          <p:cNvSpPr>
            <a:spLocks noGrp="1"/>
          </p:cNvSpPr>
          <p:nvPr/>
        </p:nvSpPr>
        <p:spPr>
          <a:xfrm>
            <a:off x="4251770" y="3320225"/>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AE758A5E-5181-409B-A1F6-5489BDD2B13B}"/>
              </a:ext>
            </a:extLst>
          </p:cNvPr>
          <p:cNvSpPr>
            <a:spLocks noGrp="1"/>
          </p:cNvSpPr>
          <p:nvPr/>
        </p:nvSpPr>
        <p:spPr>
          <a:xfrm>
            <a:off x="8176070" y="3320225"/>
            <a:ext cx="107061" cy="107061"/>
          </a:xfrm>
          <a:prstGeom prst="ellipse">
            <a:avLst/>
          </a:prstGeom>
          <a:solidFill>
            <a:srgbClr val="000000"/>
          </a:solidFill>
        </p:spPr>
        <p:txBody>
          <a:bodyPr/>
          <a:lstStyle/>
          <a:p>
            <a:endParaRPr lang="pl-PL"/>
          </a:p>
        </p:txBody>
      </p:sp>
      <p:sp>
        <p:nvSpPr>
          <p:cNvPr id="7" name="Content-Placeholder-15-8">
            <a:extLst>
              <a:ext uri="{FF2B5EF4-FFF2-40B4-BE49-F238E27FC236}">
                <a16:creationId xmlns:a16="http://schemas.microsoft.com/office/drawing/2014/main" id="{82BA0D21-BD96-42BA-8646-78DC75EAEE1A}"/>
              </a:ext>
            </a:extLst>
          </p:cNvPr>
          <p:cNvSpPr>
            <a:spLocks noGrp="1"/>
          </p:cNvSpPr>
          <p:nvPr/>
        </p:nvSpPr>
        <p:spPr>
          <a:xfrm>
            <a:off x="39366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GRUPA</a:t>
            </a:r>
          </a:p>
        </p:txBody>
      </p:sp>
      <p:sp>
        <p:nvSpPr>
          <p:cNvPr id="8" name="Content-Placeholder-15-9">
            <a:extLst>
              <a:ext uri="{FF2B5EF4-FFF2-40B4-BE49-F238E27FC236}">
                <a16:creationId xmlns:a16="http://schemas.microsoft.com/office/drawing/2014/main" id="{E5DAE4E2-6973-4AF6-80AA-4C62734A8AC8}"/>
              </a:ext>
            </a:extLst>
          </p:cNvPr>
          <p:cNvSpPr>
            <a:spLocks noGrp="1"/>
          </p:cNvSpPr>
          <p:nvPr/>
        </p:nvSpPr>
        <p:spPr>
          <a:xfrm>
            <a:off x="4294156"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PUBLIKACJA</a:t>
            </a:r>
          </a:p>
        </p:txBody>
      </p:sp>
      <p:sp>
        <p:nvSpPr>
          <p:cNvPr id="9" name="Content-Placeholder-15-10">
            <a:extLst>
              <a:ext uri="{FF2B5EF4-FFF2-40B4-BE49-F238E27FC236}">
                <a16:creationId xmlns:a16="http://schemas.microsoft.com/office/drawing/2014/main" id="{DDC74C97-C00B-48B8-B69F-85F55CB16D25}"/>
              </a:ext>
            </a:extLst>
          </p:cNvPr>
          <p:cNvSpPr>
            <a:spLocks noGrp="1"/>
          </p:cNvSpPr>
          <p:nvPr/>
        </p:nvSpPr>
        <p:spPr>
          <a:xfrm>
            <a:off x="822321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F25C3D"/>
                </a:solidFill>
                <a:latin typeface="Aptos"/>
                <a:ea typeface="Aptos"/>
                <a:cs typeface="Aptos"/>
              </a:rPr>
              <a:t>POWRÓT</a:t>
            </a:r>
          </a:p>
        </p:txBody>
      </p:sp>
      <p:sp>
        <p:nvSpPr>
          <p:cNvPr id="10" name="Text-Placeholder-16-11">
            <a:extLst>
              <a:ext uri="{FF2B5EF4-FFF2-40B4-BE49-F238E27FC236}">
                <a16:creationId xmlns:a16="http://schemas.microsoft.com/office/drawing/2014/main" id="{B4C40EFC-D435-4C9B-A909-6B1F5D702176}"/>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Artykuł</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zarzut zyskuje formę zewnętrznego źródła</a:t>
            </a:r>
          </a:p>
        </p:txBody>
      </p:sp>
      <p:sp>
        <p:nvSpPr>
          <p:cNvPr id="11" name="Text-Placeholder-16-12">
            <a:extLst>
              <a:ext uri="{FF2B5EF4-FFF2-40B4-BE49-F238E27FC236}">
                <a16:creationId xmlns:a16="http://schemas.microsoft.com/office/drawing/2014/main" id="{4EA38923-8F1F-4476-A3A4-05740859A8AF}"/>
              </a:ext>
            </a:extLst>
          </p:cNvPr>
          <p:cNvSpPr>
            <a:spLocks noGrp="1"/>
          </p:cNvSpPr>
          <p:nvPr/>
        </p:nvSpPr>
        <p:spPr>
          <a:xfrm>
            <a:off x="39985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Zarzut</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informacja krąży w tej samej sieci</a:t>
            </a:r>
          </a:p>
        </p:txBody>
      </p:sp>
      <p:sp>
        <p:nvSpPr>
          <p:cNvPr id="12" name="Text-Placeholder-16-13">
            <a:extLst>
              <a:ext uri="{FF2B5EF4-FFF2-40B4-BE49-F238E27FC236}">
                <a16:creationId xmlns:a16="http://schemas.microsoft.com/office/drawing/2014/main" id="{63B98B16-0EE1-48C6-B93B-624FBCCD5B13}"/>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Cytowanie</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sieć odsyła do publikacji jako potwierdzenia</a:t>
            </a:r>
          </a:p>
        </p:txBody>
      </p:sp>
      <p:sp>
        <p:nvSpPr>
          <p:cNvPr id="13" name="accent-line">
            <a:extLst>
              <a:ext uri="{FF2B5EF4-FFF2-40B4-BE49-F238E27FC236}">
                <a16:creationId xmlns:a16="http://schemas.microsoft.com/office/drawing/2014/main" id="{4318E5AD-E293-4766-B1B9-6012E8E4C823}"/>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340157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9508A126-41F0-4332-B344-A14DAE832F67}"/>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15</a:t>
            </a:r>
          </a:p>
        </p:txBody>
      </p:sp>
      <p:sp>
        <p:nvSpPr>
          <p:cNvPr id="2" name="Google-Shape-533-p58-3">
            <a:extLst>
              <a:ext uri="{FF2B5EF4-FFF2-40B4-BE49-F238E27FC236}">
                <a16:creationId xmlns:a16="http://schemas.microsoft.com/office/drawing/2014/main" id="{3FD717D4-C105-4404-901C-53AD072BE23D}"/>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Internet utrwala treść, ale gubi kontekst</a:t>
            </a:r>
          </a:p>
        </p:txBody>
      </p:sp>
      <p:sp>
        <p:nvSpPr>
          <p:cNvPr id="3" name="Google-Shape-534-p58-4">
            <a:extLst>
              <a:ext uri="{FF2B5EF4-FFF2-40B4-BE49-F238E27FC236}">
                <a16:creationId xmlns:a16="http://schemas.microsoft.com/office/drawing/2014/main" id="{51AC7352-8D1B-4115-9636-20ADD6C9D3BF}"/>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Persistence</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tagi
wyszukiwarki
screeny
powroty przy nowych projektach</a:t>
            </a:r>
          </a:p>
        </p:txBody>
      </p:sp>
      <p:sp>
        <p:nvSpPr>
          <p:cNvPr id="4" name="Content-Placeholder-3-5">
            <a:extLst>
              <a:ext uri="{FF2B5EF4-FFF2-40B4-BE49-F238E27FC236}">
                <a16:creationId xmlns:a16="http://schemas.microsoft.com/office/drawing/2014/main" id="{30301F16-99E7-47B3-8ED7-F7B473A6CC1E}"/>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Asymetria</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zarzut jest krótki
odpowiedź jest długa
emocja ma większy zasięg
korekta dociera później</a:t>
            </a:r>
          </a:p>
        </p:txBody>
      </p:sp>
      <p:sp>
        <p:nvSpPr>
          <p:cNvPr id="5" name="accent-line">
            <a:extLst>
              <a:ext uri="{FF2B5EF4-FFF2-40B4-BE49-F238E27FC236}">
                <a16:creationId xmlns:a16="http://schemas.microsoft.com/office/drawing/2014/main" id="{58136BA2-4D41-470D-831B-AA74EA03DBBF}"/>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1639036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B1016"/>
        </a:solidFill>
        <a:effectLst/>
      </p:bgPr>
    </p:bg>
    <p:spTree>
      <p:nvGrpSpPr>
        <p:cNvPr id="1" name=""/>
        <p:cNvGrpSpPr/>
        <p:nvPr/>
      </p:nvGrpSpPr>
      <p:grpSpPr>
        <a:xfrm>
          <a:off x="0" y="0"/>
          <a:ext cx="0" cy="0"/>
          <a:chOff x="0" y="0"/>
          <a:chExt cx="0" cy="0"/>
        </a:xfrm>
      </p:grpSpPr>
      <p:sp>
        <p:nvSpPr>
          <p:cNvPr id="5" name="Title-3-1">
            <a:extLst>
              <a:ext uri="{FF2B5EF4-FFF2-40B4-BE49-F238E27FC236}">
                <a16:creationId xmlns:a16="http://schemas.microsoft.com/office/drawing/2014/main" id="{832AF139-2CD1-49AA-8E9F-776888C0CFA6}"/>
              </a:ext>
            </a:extLst>
          </p:cNvPr>
          <p:cNvSpPr>
            <a:spLocks noGrp="1"/>
          </p:cNvSpPr>
          <p:nvPr/>
        </p:nvSpPr>
        <p:spPr>
          <a:xfrm>
            <a:off x="393668" y="1738789"/>
            <a:ext cx="9448800" cy="2491454"/>
          </a:xfrm>
          <a:prstGeom prst="rect">
            <a:avLst/>
          </a:prstGeom>
        </p:spPr>
        <p:txBody>
          <a:bodyPr lIns="0" tIns="0" rIns="0" bIns="0" anchor="b">
            <a:noAutofit/>
          </a:bodyPr>
          <a:lstStyle/>
          <a:p>
            <a:pPr algn="l">
              <a:lnSpc>
                <a:spcPct val="108000"/>
              </a:lnSpc>
              <a:spcAft>
                <a:spcPts val="650"/>
              </a:spcAft>
              <a:buNone/>
              <a:defRPr sz="6000">
                <a:solidFill>
                  <a:srgbClr val="000000"/>
                </a:solidFill>
                <a:latin typeface="Helvetica Neue"/>
                <a:ea typeface="Helvetica Neue"/>
                <a:cs typeface="Helvetica Neue"/>
              </a:defRPr>
            </a:pPr>
            <a:r>
              <a:rPr sz="5100" b="1">
                <a:solidFill>
                  <a:srgbClr val="FFFFFF"/>
                </a:solidFill>
                <a:latin typeface="Aptos"/>
                <a:ea typeface="Aptos"/>
                <a:cs typeface="Aptos"/>
              </a:rPr>
              <a:t>Ostracyzm nie musi mieć formalnej decyzji.</a:t>
            </a:r>
          </a:p>
        </p:txBody>
      </p:sp>
      <p:sp>
        <p:nvSpPr>
          <p:cNvPr id="2" name="Subtitle-4-2">
            <a:extLst>
              <a:ext uri="{FF2B5EF4-FFF2-40B4-BE49-F238E27FC236}">
                <a16:creationId xmlns:a16="http://schemas.microsoft.com/office/drawing/2014/main" id="{50252A49-C62A-4E13-9604-6D9D27A9ABBD}"/>
              </a:ext>
            </a:extLst>
          </p:cNvPr>
          <p:cNvSpPr>
            <a:spLocks noGrp="1"/>
          </p:cNvSpPr>
          <p:nvPr/>
        </p:nvSpPr>
        <p:spPr>
          <a:xfrm>
            <a:off x="393668" y="4742212"/>
            <a:ext cx="5702332" cy="1080230"/>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950" b="0">
                <a:solidFill>
                  <a:srgbClr val="D8DDE3"/>
                </a:solidFill>
                <a:latin typeface="Aptos"/>
                <a:ea typeface="Aptos"/>
                <a:cs typeface="Aptos"/>
              </a:rPr>
              <a:t>Wystarczy powtarzalny sygnał: „nie ma tu dla ciebie bezpiecznego miejsca”.</a:t>
            </a:r>
          </a:p>
        </p:txBody>
      </p:sp>
      <p:sp>
        <p:nvSpPr>
          <p:cNvPr id="3" name="Subtitle-4-3">
            <a:extLst>
              <a:ext uri="{FF2B5EF4-FFF2-40B4-BE49-F238E27FC236}">
                <a16:creationId xmlns:a16="http://schemas.microsoft.com/office/drawing/2014/main" id="{44295CC5-FC50-44C3-803D-86D4EC286829}"/>
              </a:ext>
            </a:extLst>
          </p:cNvPr>
          <p:cNvSpPr>
            <a:spLocks noGrp="1"/>
          </p:cNvSpPr>
          <p:nvPr/>
        </p:nvSpPr>
        <p:spPr>
          <a:xfrm>
            <a:off x="393668" y="392240"/>
            <a:ext cx="5702332" cy="649129"/>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575" b="1">
                <a:solidFill>
                  <a:srgbClr val="009DB8"/>
                </a:solidFill>
                <a:latin typeface="Aptos"/>
                <a:ea typeface="Aptos"/>
                <a:cs typeface="Aptos"/>
              </a:rPr>
              <a:t>Psychologia</a:t>
            </a:r>
          </a:p>
        </p:txBody>
      </p:sp>
      <p:sp>
        <p:nvSpPr>
          <p:cNvPr id="4" name="accent-line">
            <a:extLst>
              <a:ext uri="{FF2B5EF4-FFF2-40B4-BE49-F238E27FC236}">
                <a16:creationId xmlns:a16="http://schemas.microsoft.com/office/drawing/2014/main" id="{F830E18E-2B76-469E-9258-41A13D638373}"/>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10308891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7" name="Slide-Number-Placeholder-3-2">
            <a:extLst>
              <a:ext uri="{FF2B5EF4-FFF2-40B4-BE49-F238E27FC236}">
                <a16:creationId xmlns:a16="http://schemas.microsoft.com/office/drawing/2014/main" id="{2A72BFD5-F4D5-49F6-A3AF-67BC06A257D2}"/>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17</a:t>
            </a:r>
          </a:p>
        </p:txBody>
      </p:sp>
      <p:sp>
        <p:nvSpPr>
          <p:cNvPr id="2" name="Title-10-3">
            <a:extLst>
              <a:ext uri="{FF2B5EF4-FFF2-40B4-BE49-F238E27FC236}">
                <a16:creationId xmlns:a16="http://schemas.microsoft.com/office/drawing/2014/main" id="{B4624481-B6CE-4266-B5BE-6CA64ECA4D8F}"/>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Mechanizm działa na trzech poziomach</a:t>
            </a:r>
          </a:p>
        </p:txBody>
      </p:sp>
      <p:cxnSp>
        <p:nvCxnSpPr>
          <p:cNvPr id="19" name="Google-Shape-2259-p159-4"/>
          <p:cNvCxnSpPr/>
          <p:nvPr/>
        </p:nvCxnSpPr>
        <p:spPr>
          <a:xfrm>
            <a:off x="337757" y="5341620"/>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9FDE6769-66E0-4904-BF5C-FD8395956D22}"/>
              </a:ext>
            </a:extLst>
          </p:cNvPr>
          <p:cNvSpPr>
            <a:spLocks noGrp="1"/>
          </p:cNvSpPr>
          <p:nvPr/>
        </p:nvSpPr>
        <p:spPr>
          <a:xfrm>
            <a:off x="337757" y="5288089"/>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CF11A4B2-7CC9-4358-9A93-D941B41B0300}"/>
              </a:ext>
            </a:extLst>
          </p:cNvPr>
          <p:cNvSpPr>
            <a:spLocks noGrp="1"/>
          </p:cNvSpPr>
          <p:nvPr/>
        </p:nvSpPr>
        <p:spPr>
          <a:xfrm>
            <a:off x="4251770" y="5288089"/>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51BCF906-C106-49BB-B2F0-5997A8636433}"/>
              </a:ext>
            </a:extLst>
          </p:cNvPr>
          <p:cNvSpPr>
            <a:spLocks noGrp="1"/>
          </p:cNvSpPr>
          <p:nvPr/>
        </p:nvSpPr>
        <p:spPr>
          <a:xfrm>
            <a:off x="8176070" y="5288089"/>
            <a:ext cx="107061" cy="107061"/>
          </a:xfrm>
          <a:prstGeom prst="ellipse">
            <a:avLst/>
          </a:prstGeom>
          <a:solidFill>
            <a:srgbClr val="000000"/>
          </a:solidFill>
        </p:spPr>
        <p:txBody>
          <a:bodyPr/>
          <a:lstStyle/>
          <a:p>
            <a:endParaRPr lang="pl-PL"/>
          </a:p>
        </p:txBody>
      </p:sp>
      <p:sp>
        <p:nvSpPr>
          <p:cNvPr id="7" name="Rounded-Rectangle-19-8">
            <a:extLst>
              <a:ext uri="{FF2B5EF4-FFF2-40B4-BE49-F238E27FC236}">
                <a16:creationId xmlns:a16="http://schemas.microsoft.com/office/drawing/2014/main" id="{45CE2E40-D9F7-4939-B60D-5530969B545E}"/>
              </a:ext>
            </a:extLst>
          </p:cNvPr>
          <p:cNvSpPr>
            <a:spLocks noGrp="1"/>
          </p:cNvSpPr>
          <p:nvPr/>
        </p:nvSpPr>
        <p:spPr>
          <a:xfrm>
            <a:off x="393668" y="1401794"/>
            <a:ext cx="3568732" cy="3619500"/>
          </a:xfrm>
          <a:prstGeom prst="roundRect">
            <a:avLst>
              <a:gd name="adj" fmla="val 2135"/>
            </a:avLst>
          </a:prstGeom>
          <a:solidFill>
            <a:srgbClr val="F2F2F2"/>
          </a:solidFill>
        </p:spPr>
        <p:txBody>
          <a:bodyPr/>
          <a:lstStyle/>
          <a:p>
            <a:endParaRPr lang="pl-PL"/>
          </a:p>
        </p:txBody>
      </p:sp>
      <p:sp>
        <p:nvSpPr>
          <p:cNvPr id="8" name="Content-Placeholder-8-9">
            <a:extLst>
              <a:ext uri="{FF2B5EF4-FFF2-40B4-BE49-F238E27FC236}">
                <a16:creationId xmlns:a16="http://schemas.microsoft.com/office/drawing/2014/main" id="{E8B4D904-9528-44A2-BDC1-06C9EF34B5FC}"/>
              </a:ext>
            </a:extLst>
          </p:cNvPr>
          <p:cNvSpPr>
            <a:spLocks noGrp="1"/>
          </p:cNvSpPr>
          <p:nvPr/>
        </p:nvSpPr>
        <p:spPr>
          <a:xfrm>
            <a:off x="703421"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Przeciążenie</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lęk, wstyd, ruminacja i utrata kontroli</a:t>
            </a:r>
          </a:p>
        </p:txBody>
      </p:sp>
      <p:sp>
        <p:nvSpPr>
          <p:cNvPr id="9" name="Rounded-Rectangle-21-10">
            <a:extLst>
              <a:ext uri="{FF2B5EF4-FFF2-40B4-BE49-F238E27FC236}">
                <a16:creationId xmlns:a16="http://schemas.microsoft.com/office/drawing/2014/main" id="{03F09D03-8391-44F3-82DE-E5E62D68676A}"/>
              </a:ext>
            </a:extLst>
          </p:cNvPr>
          <p:cNvSpPr>
            <a:spLocks noGrp="1"/>
          </p:cNvSpPr>
          <p:nvPr/>
        </p:nvSpPr>
        <p:spPr>
          <a:xfrm>
            <a:off x="4308443" y="1401794"/>
            <a:ext cx="3568732" cy="3619500"/>
          </a:xfrm>
          <a:prstGeom prst="roundRect">
            <a:avLst>
              <a:gd name="adj" fmla="val 2135"/>
            </a:avLst>
          </a:prstGeom>
          <a:solidFill>
            <a:srgbClr val="F2F2F2"/>
          </a:solidFill>
        </p:spPr>
        <p:txBody>
          <a:bodyPr/>
          <a:lstStyle/>
          <a:p>
            <a:endParaRPr lang="pl-PL"/>
          </a:p>
        </p:txBody>
      </p:sp>
      <p:sp>
        <p:nvSpPr>
          <p:cNvPr id="10" name="Content-Placeholder-8-11">
            <a:extLst>
              <a:ext uri="{FF2B5EF4-FFF2-40B4-BE49-F238E27FC236}">
                <a16:creationId xmlns:a16="http://schemas.microsoft.com/office/drawing/2014/main" id="{4B006985-854C-4595-B3F4-9EE367EA84AD}"/>
              </a:ext>
            </a:extLst>
          </p:cNvPr>
          <p:cNvSpPr>
            <a:spLocks noGrp="1"/>
          </p:cNvSpPr>
          <p:nvPr/>
        </p:nvSpPr>
        <p:spPr>
          <a:xfrm>
            <a:off x="4618196"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Izolacja</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polaryzacja, koszt obrony i autocenzura</a:t>
            </a:r>
          </a:p>
        </p:txBody>
      </p:sp>
      <p:sp>
        <p:nvSpPr>
          <p:cNvPr id="11" name="Rounded-Rectangle-23-12">
            <a:extLst>
              <a:ext uri="{FF2B5EF4-FFF2-40B4-BE49-F238E27FC236}">
                <a16:creationId xmlns:a16="http://schemas.microsoft.com/office/drawing/2014/main" id="{D6F9F559-2CE0-46D3-A3A1-CB6EC300C80E}"/>
              </a:ext>
            </a:extLst>
          </p:cNvPr>
          <p:cNvSpPr>
            <a:spLocks noGrp="1"/>
          </p:cNvSpPr>
          <p:nvPr/>
        </p:nvSpPr>
        <p:spPr>
          <a:xfrm>
            <a:off x="8237506" y="1401794"/>
            <a:ext cx="3568732" cy="3619500"/>
          </a:xfrm>
          <a:prstGeom prst="roundRect">
            <a:avLst>
              <a:gd name="adj" fmla="val 2135"/>
            </a:avLst>
          </a:prstGeom>
          <a:solidFill>
            <a:srgbClr val="F2F2F2"/>
          </a:solidFill>
        </p:spPr>
        <p:txBody>
          <a:bodyPr/>
          <a:lstStyle/>
          <a:p>
            <a:endParaRPr lang="pl-PL"/>
          </a:p>
        </p:txBody>
      </p:sp>
      <p:sp>
        <p:nvSpPr>
          <p:cNvPr id="12" name="Content-Placeholder-8-13">
            <a:extLst>
              <a:ext uri="{FF2B5EF4-FFF2-40B4-BE49-F238E27FC236}">
                <a16:creationId xmlns:a16="http://schemas.microsoft.com/office/drawing/2014/main" id="{ACFF8D07-0387-4EE2-AC0B-5CF44D75986D}"/>
              </a:ext>
            </a:extLst>
          </p:cNvPr>
          <p:cNvSpPr>
            <a:spLocks noGrp="1"/>
          </p:cNvSpPr>
          <p:nvPr/>
        </p:nvSpPr>
        <p:spPr>
          <a:xfrm>
            <a:off x="8547259" y="1806797"/>
            <a:ext cx="2949321" cy="2566797"/>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725" b="1">
                <a:solidFill>
                  <a:srgbClr val="11151A"/>
                </a:solidFill>
                <a:latin typeface="Aptos"/>
                <a:ea typeface="Aptos"/>
                <a:cs typeface="Aptos"/>
              </a:rPr>
              <a:t>Widoczność</a:t>
            </a:r>
          </a:p>
          <a:p>
            <a:pPr algn="l">
              <a:lnSpc>
                <a:spcPct val="108000"/>
              </a:lnSpc>
              <a:spcAft>
                <a:spcPts val="650"/>
              </a:spcAft>
              <a:buNone/>
              <a:defRPr sz="1600">
                <a:solidFill>
                  <a:srgbClr val="000000"/>
                </a:solidFill>
                <a:latin typeface="Helvetica Neue"/>
                <a:ea typeface="Helvetica Neue"/>
                <a:cs typeface="Helvetica Neue"/>
              </a:defRPr>
            </a:pPr>
            <a:r>
              <a:rPr sz="1425" b="0">
                <a:solidFill>
                  <a:srgbClr val="11151A"/>
                </a:solidFill>
                <a:latin typeface="Aptos"/>
                <a:ea typeface="Aptos"/>
                <a:cs typeface="Aptos"/>
              </a:rPr>
              <a:t>algorytmy, wyszukiwarki i nakładanie się sieci</a:t>
            </a:r>
          </a:p>
        </p:txBody>
      </p:sp>
      <p:sp>
        <p:nvSpPr>
          <p:cNvPr id="13" name="Text-Placeholder-16-14">
            <a:extLst>
              <a:ext uri="{FF2B5EF4-FFF2-40B4-BE49-F238E27FC236}">
                <a16:creationId xmlns:a16="http://schemas.microsoft.com/office/drawing/2014/main" id="{C4EB8732-2489-49ED-AF7D-4A5B881AECDC}"/>
              </a:ext>
            </a:extLst>
          </p:cNvPr>
          <p:cNvSpPr>
            <a:spLocks noGrp="1"/>
          </p:cNvSpPr>
          <p:nvPr/>
        </p:nvSpPr>
        <p:spPr>
          <a:xfrm>
            <a:off x="4251770"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009DB8"/>
                </a:solidFill>
                <a:latin typeface="Aptos"/>
                <a:ea typeface="Aptos"/>
                <a:cs typeface="Aptos"/>
              </a:rPr>
              <a:t>RELACJE</a:t>
            </a:r>
          </a:p>
        </p:txBody>
      </p:sp>
      <p:sp>
        <p:nvSpPr>
          <p:cNvPr id="14" name="Text-Placeholder-16-15">
            <a:extLst>
              <a:ext uri="{FF2B5EF4-FFF2-40B4-BE49-F238E27FC236}">
                <a16:creationId xmlns:a16="http://schemas.microsoft.com/office/drawing/2014/main" id="{DD570E0A-7E06-4355-884A-DAEE577319FD}"/>
              </a:ext>
            </a:extLst>
          </p:cNvPr>
          <p:cNvSpPr>
            <a:spLocks noGrp="1"/>
          </p:cNvSpPr>
          <p:nvPr/>
        </p:nvSpPr>
        <p:spPr>
          <a:xfrm>
            <a:off x="390906"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009DB8"/>
                </a:solidFill>
                <a:latin typeface="Aptos"/>
                <a:ea typeface="Aptos"/>
                <a:cs typeface="Aptos"/>
              </a:rPr>
              <a:t>JEDNOSTKA</a:t>
            </a:r>
          </a:p>
        </p:txBody>
      </p:sp>
      <p:sp>
        <p:nvSpPr>
          <p:cNvPr id="15" name="Text-Placeholder-16-16">
            <a:extLst>
              <a:ext uri="{FF2B5EF4-FFF2-40B4-BE49-F238E27FC236}">
                <a16:creationId xmlns:a16="http://schemas.microsoft.com/office/drawing/2014/main" id="{32D2AF44-8961-4446-BEE8-29ED40E5E702}"/>
              </a:ext>
            </a:extLst>
          </p:cNvPr>
          <p:cNvSpPr>
            <a:spLocks noGrp="1"/>
          </p:cNvSpPr>
          <p:nvPr/>
        </p:nvSpPr>
        <p:spPr>
          <a:xfrm>
            <a:off x="8225409" y="5602414"/>
            <a:ext cx="2595944" cy="391954"/>
          </a:xfrm>
          <a:prstGeom prst="rect">
            <a:avLst/>
          </a:prstGeom>
        </p:spPr>
        <p:txBody>
          <a:bodyPr lIns="91440" tIns="45720" rIns="91440" bIns="4572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350" b="1">
                <a:solidFill>
                  <a:srgbClr val="009DB8"/>
                </a:solidFill>
                <a:latin typeface="Aptos"/>
                <a:ea typeface="Aptos"/>
                <a:cs typeface="Aptos"/>
              </a:rPr>
              <a:t>SYSTEM</a:t>
            </a:r>
          </a:p>
        </p:txBody>
      </p:sp>
      <p:sp>
        <p:nvSpPr>
          <p:cNvPr id="16" name="accent-line">
            <a:extLst>
              <a:ext uri="{FF2B5EF4-FFF2-40B4-BE49-F238E27FC236}">
                <a16:creationId xmlns:a16="http://schemas.microsoft.com/office/drawing/2014/main" id="{6385802A-8172-4D67-8266-2CACFF0DCE6B}"/>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9184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EEED929-503E-A672-0726-4D3F3ECF5BE7}"/>
              </a:ext>
            </a:extLst>
          </p:cNvPr>
          <p:cNvSpPr/>
          <p:nvPr/>
        </p:nvSpPr>
        <p:spPr>
          <a:xfrm>
            <a:off x="0" y="0"/>
            <a:ext cx="152400" cy="68580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AAB107CA-6C4F-5741-B59F-96FCEB1F2F23}"/>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EF6F2D"/>
                </a:solidFill>
                <a:latin typeface="Aptos" panose="020B0004020202020204" pitchFamily="34" charset="0"/>
              </a:rPr>
              <a:t>DLACZEGO</a:t>
            </a:r>
          </a:p>
        </p:txBody>
      </p:sp>
      <p:sp>
        <p:nvSpPr>
          <p:cNvPr id="4" name="pole tekstowe 3">
            <a:extLst>
              <a:ext uri="{FF2B5EF4-FFF2-40B4-BE49-F238E27FC236}">
                <a16:creationId xmlns:a16="http://schemas.microsoft.com/office/drawing/2014/main" id="{EEFC9C35-7211-7187-A1C9-FAEBE3313772}"/>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Dlaczego prowadzę tę prelekcję</a:t>
            </a:r>
          </a:p>
        </p:txBody>
      </p:sp>
      <p:sp>
        <p:nvSpPr>
          <p:cNvPr id="5" name="Prostokąt 4">
            <a:extLst>
              <a:ext uri="{FF2B5EF4-FFF2-40B4-BE49-F238E27FC236}">
                <a16:creationId xmlns:a16="http://schemas.microsoft.com/office/drawing/2014/main" id="{8DF649F9-FEB9-CAA6-9347-AB024A913187}"/>
              </a:ext>
            </a:extLst>
          </p:cNvPr>
          <p:cNvSpPr/>
          <p:nvPr/>
        </p:nvSpPr>
        <p:spPr>
          <a:xfrm>
            <a:off x="736600" y="25019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83740248-459C-4E83-54DD-4BBF62B99082}"/>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Bo realny błąd nie usprawiedliwia nieograniczonej ekspozycji</a:t>
            </a:r>
          </a:p>
        </p:txBody>
      </p:sp>
      <p:sp>
        <p:nvSpPr>
          <p:cNvPr id="7" name="Prostokąt 6">
            <a:extLst>
              <a:ext uri="{FF2B5EF4-FFF2-40B4-BE49-F238E27FC236}">
                <a16:creationId xmlns:a16="http://schemas.microsoft.com/office/drawing/2014/main" id="{B902B574-EA6C-0AE1-CBBC-17FF1EA0A082}"/>
              </a:ext>
            </a:extLst>
          </p:cNvPr>
          <p:cNvSpPr/>
          <p:nvPr/>
        </p:nvSpPr>
        <p:spPr>
          <a:xfrm>
            <a:off x="736600" y="33401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DDC15C63-FE7F-D682-376E-EBA728270628}"/>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Bo krytyka może zmienić funkcję</a:t>
            </a:r>
          </a:p>
        </p:txBody>
      </p:sp>
      <p:sp>
        <p:nvSpPr>
          <p:cNvPr id="9" name="Prostokąt 8">
            <a:extLst>
              <a:ext uri="{FF2B5EF4-FFF2-40B4-BE49-F238E27FC236}">
                <a16:creationId xmlns:a16="http://schemas.microsoft.com/office/drawing/2014/main" id="{B4ABEA71-C05E-222E-9CB3-43BBEFD801AC}"/>
              </a:ext>
            </a:extLst>
          </p:cNvPr>
          <p:cNvSpPr/>
          <p:nvPr/>
        </p:nvSpPr>
        <p:spPr>
          <a:xfrm>
            <a:off x="736600" y="41783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E7E7E91D-4419-D410-DC7E-2CA816F7018A}"/>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Bo koszt psychiczny staje się częścią incydentu</a:t>
            </a:r>
          </a:p>
        </p:txBody>
      </p:sp>
      <p:sp>
        <p:nvSpPr>
          <p:cNvPr id="11" name="pole tekstowe 10">
            <a:extLst>
              <a:ext uri="{FF2B5EF4-FFF2-40B4-BE49-F238E27FC236}">
                <a16:creationId xmlns:a16="http://schemas.microsoft.com/office/drawing/2014/main" id="{CA18FA10-67D3-35A0-1833-652719C220A5}"/>
              </a:ext>
            </a:extLst>
          </p:cNvPr>
          <p:cNvSpPr txBox="1"/>
          <p:nvPr/>
        </p:nvSpPr>
        <p:spPr>
          <a:xfrm>
            <a:off x="685800" y="6350000"/>
            <a:ext cx="10795000" cy="130805"/>
          </a:xfrm>
          <a:prstGeom prst="rect">
            <a:avLst/>
          </a:prstGeom>
          <a:noFill/>
        </p:spPr>
        <p:txBody>
          <a:bodyPr vert="horz" wrap="square" lIns="0" tIns="0" rIns="0" bIns="0" rtlCol="0">
            <a:spAutoFit/>
          </a:bodyPr>
          <a:lstStyle/>
          <a:p>
            <a:r>
              <a:rPr lang="pl-PL" sz="850">
                <a:solidFill>
                  <a:srgbClr val="5C696C"/>
                </a:solidFill>
                <a:latin typeface="Aptos" panose="020B0004020202020204" pitchFamily="34" charset="0"/>
              </a:rPr>
              <a:t>Osobiste case study. Błędy, odpowiedzialność i granice eskalacji.</a:t>
            </a:r>
          </a:p>
        </p:txBody>
      </p:sp>
    </p:spTree>
    <p:extLst>
      <p:ext uri="{BB962C8B-B14F-4D97-AF65-F5344CB8AC3E}">
        <p14:creationId xmlns:p14="http://schemas.microsoft.com/office/powerpoint/2010/main" val="348508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3" name="Google-Shape-532-p58-2">
            <a:extLst>
              <a:ext uri="{FF2B5EF4-FFF2-40B4-BE49-F238E27FC236}">
                <a16:creationId xmlns:a16="http://schemas.microsoft.com/office/drawing/2014/main" id="{5BE4AC98-3B5F-4148-975B-A6E8CBF158A0}"/>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18</a:t>
            </a:r>
          </a:p>
        </p:txBody>
      </p:sp>
      <p:sp>
        <p:nvSpPr>
          <p:cNvPr id="2" name="Google-Shape-533-p58-3">
            <a:extLst>
              <a:ext uri="{FF2B5EF4-FFF2-40B4-BE49-F238E27FC236}">
                <a16:creationId xmlns:a16="http://schemas.microsoft.com/office/drawing/2014/main" id="{5B9D53CB-B8F4-4BB7-BD9E-F96D527987C3}"/>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Ostracyzm uderza w cztery potrzeby</a:t>
            </a:r>
          </a:p>
        </p:txBody>
      </p:sp>
      <p:sp>
        <p:nvSpPr>
          <p:cNvPr id="3" name="Content-Placeholder-10-4">
            <a:extLst>
              <a:ext uri="{FF2B5EF4-FFF2-40B4-BE49-F238E27FC236}">
                <a16:creationId xmlns:a16="http://schemas.microsoft.com/office/drawing/2014/main" id="{EF5346DB-D36D-43C6-B7DB-0B131D4C79BE}"/>
              </a:ext>
            </a:extLst>
          </p:cNvPr>
          <p:cNvSpPr>
            <a:spLocks noGrp="1"/>
          </p:cNvSpPr>
          <p:nvPr/>
        </p:nvSpPr>
        <p:spPr>
          <a:xfrm>
            <a:off x="6972300" y="23748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nadal jestem częścią grupy?</a:t>
            </a:r>
          </a:p>
        </p:txBody>
      </p:sp>
      <p:sp>
        <p:nvSpPr>
          <p:cNvPr id="4" name="Content-Placeholder-10-5">
            <a:extLst>
              <a:ext uri="{FF2B5EF4-FFF2-40B4-BE49-F238E27FC236}">
                <a16:creationId xmlns:a16="http://schemas.microsoft.com/office/drawing/2014/main" id="{2FDAD8E4-DF17-4845-91D3-8043E5172D9E}"/>
              </a:ext>
            </a:extLst>
          </p:cNvPr>
          <p:cNvSpPr>
            <a:spLocks noGrp="1"/>
          </p:cNvSpPr>
          <p:nvPr/>
        </p:nvSpPr>
        <p:spPr>
          <a:xfrm>
            <a:off x="4851368" y="23748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PRZYNALEŻNOŚĆ</a:t>
            </a:r>
          </a:p>
        </p:txBody>
      </p:sp>
      <p:sp>
        <p:nvSpPr>
          <p:cNvPr id="5" name="Content-Placeholder-10-6">
            <a:extLst>
              <a:ext uri="{FF2B5EF4-FFF2-40B4-BE49-F238E27FC236}">
                <a16:creationId xmlns:a16="http://schemas.microsoft.com/office/drawing/2014/main" id="{C6919DAF-571B-412F-833B-C43754F88968}"/>
              </a:ext>
            </a:extLst>
          </p:cNvPr>
          <p:cNvSpPr>
            <a:spLocks noGrp="1"/>
          </p:cNvSpPr>
          <p:nvPr/>
        </p:nvSpPr>
        <p:spPr>
          <a:xfrm>
            <a:off x="6972300" y="33654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jestem czymś więcej niż błędem?</a:t>
            </a:r>
          </a:p>
        </p:txBody>
      </p:sp>
      <p:sp>
        <p:nvSpPr>
          <p:cNvPr id="6" name="Content-Placeholder-10-7">
            <a:extLst>
              <a:ext uri="{FF2B5EF4-FFF2-40B4-BE49-F238E27FC236}">
                <a16:creationId xmlns:a16="http://schemas.microsoft.com/office/drawing/2014/main" id="{FCC4EE07-4FEB-409C-99AC-5CE17CEAC7D1}"/>
              </a:ext>
            </a:extLst>
          </p:cNvPr>
          <p:cNvSpPr>
            <a:spLocks noGrp="1"/>
          </p:cNvSpPr>
          <p:nvPr/>
        </p:nvSpPr>
        <p:spPr>
          <a:xfrm>
            <a:off x="4851368" y="33654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SAMOOCENA</a:t>
            </a:r>
          </a:p>
        </p:txBody>
      </p:sp>
      <p:sp>
        <p:nvSpPr>
          <p:cNvPr id="7" name="Content-Placeholder-10-8">
            <a:extLst>
              <a:ext uri="{FF2B5EF4-FFF2-40B4-BE49-F238E27FC236}">
                <a16:creationId xmlns:a16="http://schemas.microsoft.com/office/drawing/2014/main" id="{53D088B1-BFEE-4DC1-A109-E56B82BD42F2}"/>
              </a:ext>
            </a:extLst>
          </p:cNvPr>
          <p:cNvSpPr>
            <a:spLocks noGrp="1"/>
          </p:cNvSpPr>
          <p:nvPr/>
        </p:nvSpPr>
        <p:spPr>
          <a:xfrm>
            <a:off x="6972300" y="43560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mogę skutecznie odpowiedzieć?</a:t>
            </a:r>
          </a:p>
        </p:txBody>
      </p:sp>
      <p:sp>
        <p:nvSpPr>
          <p:cNvPr id="8" name="Content-Placeholder-10-9">
            <a:extLst>
              <a:ext uri="{FF2B5EF4-FFF2-40B4-BE49-F238E27FC236}">
                <a16:creationId xmlns:a16="http://schemas.microsoft.com/office/drawing/2014/main" id="{086D587E-1705-4334-B74D-9FE6DF7C5760}"/>
              </a:ext>
            </a:extLst>
          </p:cNvPr>
          <p:cNvSpPr>
            <a:spLocks noGrp="1"/>
          </p:cNvSpPr>
          <p:nvPr/>
        </p:nvSpPr>
        <p:spPr>
          <a:xfrm>
            <a:off x="4851368" y="43560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KONTROLA</a:t>
            </a:r>
          </a:p>
        </p:txBody>
      </p:sp>
      <p:sp>
        <p:nvSpPr>
          <p:cNvPr id="9" name="Content-Placeholder-10-10">
            <a:extLst>
              <a:ext uri="{FF2B5EF4-FFF2-40B4-BE49-F238E27FC236}">
                <a16:creationId xmlns:a16="http://schemas.microsoft.com/office/drawing/2014/main" id="{A5ED4D75-6114-49AF-983C-5D35D824753C}"/>
              </a:ext>
            </a:extLst>
          </p:cNvPr>
          <p:cNvSpPr>
            <a:spLocks noGrp="1"/>
          </p:cNvSpPr>
          <p:nvPr/>
        </p:nvSpPr>
        <p:spPr>
          <a:xfrm>
            <a:off x="6972300" y="5359432"/>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 dalsze działanie ma sens?</a:t>
            </a:r>
          </a:p>
        </p:txBody>
      </p:sp>
      <p:sp>
        <p:nvSpPr>
          <p:cNvPr id="10" name="Content-Placeholder-10-11">
            <a:extLst>
              <a:ext uri="{FF2B5EF4-FFF2-40B4-BE49-F238E27FC236}">
                <a16:creationId xmlns:a16="http://schemas.microsoft.com/office/drawing/2014/main" id="{AB460070-B2AB-4745-845D-69E44C3427E1}"/>
              </a:ext>
            </a:extLst>
          </p:cNvPr>
          <p:cNvSpPr>
            <a:spLocks noGrp="1"/>
          </p:cNvSpPr>
          <p:nvPr/>
        </p:nvSpPr>
        <p:spPr>
          <a:xfrm>
            <a:off x="4851368" y="5359432"/>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ZNACZENIE</a:t>
            </a:r>
          </a:p>
        </p:txBody>
      </p:sp>
      <p:sp>
        <p:nvSpPr>
          <p:cNvPr id="11" name="Google-Shape-534-p58-12">
            <a:extLst>
              <a:ext uri="{FF2B5EF4-FFF2-40B4-BE49-F238E27FC236}">
                <a16:creationId xmlns:a16="http://schemas.microsoft.com/office/drawing/2014/main" id="{9B73B245-677E-4D20-BBE2-41FC18558C15}"/>
              </a:ext>
            </a:extLst>
          </p:cNvPr>
          <p:cNvSpPr>
            <a:spLocks noGrp="1"/>
          </p:cNvSpPr>
          <p:nvPr/>
        </p:nvSpPr>
        <p:spPr>
          <a:xfrm>
            <a:off x="393668" y="2374868"/>
            <a:ext cx="3568732" cy="3619500"/>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239D70"/>
                </a:solidFill>
                <a:latin typeface="Aptos"/>
                <a:ea typeface="Aptos"/>
                <a:cs typeface="Aptos"/>
              </a:rPr>
              <a:t>Model Williamsa</a:t>
            </a:r>
          </a:p>
          <a:p>
            <a:pPr algn="l">
              <a:lnSpc>
                <a:spcPct val="108000"/>
              </a:lnSpc>
              <a:spcAft>
                <a:spcPts val="650"/>
              </a:spcAft>
              <a:buNone/>
              <a:defRPr sz="2400">
                <a:solidFill>
                  <a:srgbClr val="000000"/>
                </a:solidFill>
                <a:latin typeface="Helvetica Neue"/>
                <a:ea typeface="Helvetica Neue"/>
                <a:cs typeface="Helvetica Neue"/>
              </a:defRPr>
            </a:pPr>
            <a:r>
              <a:rPr sz="1575" b="0">
                <a:solidFill>
                  <a:srgbClr val="11151A"/>
                </a:solidFill>
                <a:latin typeface="Aptos"/>
                <a:ea typeface="Aptos"/>
                <a:cs typeface="Aptos"/>
              </a:rPr>
              <a:t>Wykluczenie online wpływa na podstawowe potrzeby społeczne.</a:t>
            </a:r>
          </a:p>
          <a:p>
            <a:pPr algn="l">
              <a:lnSpc>
                <a:spcPct val="108000"/>
              </a:lnSpc>
              <a:spcAft>
                <a:spcPts val="650"/>
              </a:spcAft>
              <a:buNone/>
              <a:defRPr sz="2400">
                <a:solidFill>
                  <a:srgbClr val="000000"/>
                </a:solidFill>
                <a:latin typeface="Helvetica Neue"/>
                <a:ea typeface="Helvetica Neue"/>
                <a:cs typeface="Helvetica Neue"/>
              </a:defRPr>
            </a:pPr>
            <a:endParaRPr sz="1575" b="0">
              <a:solidFill>
                <a:srgbClr val="11151A"/>
              </a:solidFill>
              <a:latin typeface="Aptos"/>
              <a:ea typeface="Aptos"/>
              <a:cs typeface="Aptos"/>
            </a:endParaRPr>
          </a:p>
        </p:txBody>
      </p:sp>
      <p:sp>
        <p:nvSpPr>
          <p:cNvPr id="12" name="accent-line">
            <a:extLst>
              <a:ext uri="{FF2B5EF4-FFF2-40B4-BE49-F238E27FC236}">
                <a16:creationId xmlns:a16="http://schemas.microsoft.com/office/drawing/2014/main" id="{280784FD-3C9C-4814-8FE1-E16479F842E1}"/>
              </a:ext>
            </a:extLst>
          </p:cNvPr>
          <p:cNvSpPr>
            <a:spLocks noGrp="1"/>
          </p:cNvSpPr>
          <p:nvPr/>
        </p:nvSpPr>
        <p:spPr>
          <a:xfrm>
            <a:off x="0" y="0"/>
            <a:ext cx="104775" cy="6858000"/>
          </a:xfrm>
          <a:prstGeom prst="rect">
            <a:avLst/>
          </a:prstGeom>
          <a:solidFill>
            <a:srgbClr val="239D70"/>
          </a:solidFill>
          <a:ln w="0">
            <a:solidFill>
              <a:srgbClr val="239D70"/>
            </a:solidFill>
            <a:prstDash val="solid"/>
          </a:ln>
        </p:spPr>
        <p:txBody>
          <a:bodyPr/>
          <a:lstStyle/>
          <a:p>
            <a:endParaRPr lang="pl-PL"/>
          </a:p>
        </p:txBody>
      </p:sp>
    </p:spTree>
    <p:extLst>
      <p:ext uri="{BB962C8B-B14F-4D97-AF65-F5344CB8AC3E}">
        <p14:creationId xmlns:p14="http://schemas.microsoft.com/office/powerpoint/2010/main" val="554375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4" name="Slide-Number-Placeholder-3-2">
            <a:extLst>
              <a:ext uri="{FF2B5EF4-FFF2-40B4-BE49-F238E27FC236}">
                <a16:creationId xmlns:a16="http://schemas.microsoft.com/office/drawing/2014/main" id="{CE75AB0F-286D-4968-9F18-43871D9F821F}"/>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19</a:t>
            </a:r>
          </a:p>
        </p:txBody>
      </p:sp>
      <p:sp>
        <p:nvSpPr>
          <p:cNvPr id="2" name="Title-10-3">
            <a:extLst>
              <a:ext uri="{FF2B5EF4-FFF2-40B4-BE49-F238E27FC236}">
                <a16:creationId xmlns:a16="http://schemas.microsoft.com/office/drawing/2014/main" id="{1BA97E5B-3999-4FF9-8E22-98A86C8C802C}"/>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Presja może sama produkować nowe paliwo</a:t>
            </a:r>
          </a:p>
        </p:txBody>
      </p:sp>
      <p:cxnSp>
        <p:nvCxnSpPr>
          <p:cNvPr id="16" name="Google-Shape-2259-p159-4"/>
          <p:cNvCxnSpPr/>
          <p:nvPr/>
        </p:nvCxnSpPr>
        <p:spPr>
          <a:xfrm>
            <a:off x="337757" y="3373755"/>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68E2D76C-5F71-4E5F-B4A7-FD8877C76386}"/>
              </a:ext>
            </a:extLst>
          </p:cNvPr>
          <p:cNvSpPr>
            <a:spLocks noGrp="1"/>
          </p:cNvSpPr>
          <p:nvPr/>
        </p:nvSpPr>
        <p:spPr>
          <a:xfrm>
            <a:off x="337757" y="3320225"/>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2762C8CC-8FDD-4138-B10C-67B68EFA44BD}"/>
              </a:ext>
            </a:extLst>
          </p:cNvPr>
          <p:cNvSpPr>
            <a:spLocks noGrp="1"/>
          </p:cNvSpPr>
          <p:nvPr/>
        </p:nvSpPr>
        <p:spPr>
          <a:xfrm>
            <a:off x="4251770" y="3320225"/>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05084351-8D00-4E4D-A414-22ADA48EFFD6}"/>
              </a:ext>
            </a:extLst>
          </p:cNvPr>
          <p:cNvSpPr>
            <a:spLocks noGrp="1"/>
          </p:cNvSpPr>
          <p:nvPr/>
        </p:nvSpPr>
        <p:spPr>
          <a:xfrm>
            <a:off x="8176070" y="3320225"/>
            <a:ext cx="107061" cy="107061"/>
          </a:xfrm>
          <a:prstGeom prst="ellipse">
            <a:avLst/>
          </a:prstGeom>
          <a:solidFill>
            <a:srgbClr val="000000"/>
          </a:solidFill>
        </p:spPr>
        <p:txBody>
          <a:bodyPr/>
          <a:lstStyle/>
          <a:p>
            <a:endParaRPr lang="pl-PL"/>
          </a:p>
        </p:txBody>
      </p:sp>
      <p:sp>
        <p:nvSpPr>
          <p:cNvPr id="7" name="Content-Placeholder-15-8">
            <a:extLst>
              <a:ext uri="{FF2B5EF4-FFF2-40B4-BE49-F238E27FC236}">
                <a16:creationId xmlns:a16="http://schemas.microsoft.com/office/drawing/2014/main" id="{4F652077-70D2-4B84-B40F-64EDE4809350}"/>
              </a:ext>
            </a:extLst>
          </p:cNvPr>
          <p:cNvSpPr>
            <a:spLocks noGrp="1"/>
          </p:cNvSpPr>
          <p:nvPr/>
        </p:nvSpPr>
        <p:spPr>
          <a:xfrm>
            <a:off x="39366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009DB8"/>
                </a:solidFill>
                <a:latin typeface="Aptos"/>
                <a:ea typeface="Aptos"/>
                <a:cs typeface="Aptos"/>
              </a:rPr>
              <a:t>PRESJA</a:t>
            </a:r>
          </a:p>
        </p:txBody>
      </p:sp>
      <p:sp>
        <p:nvSpPr>
          <p:cNvPr id="8" name="Content-Placeholder-15-9">
            <a:extLst>
              <a:ext uri="{FF2B5EF4-FFF2-40B4-BE49-F238E27FC236}">
                <a16:creationId xmlns:a16="http://schemas.microsoft.com/office/drawing/2014/main" id="{7B0AF140-5BCF-4D3B-97BD-85887E808FD0}"/>
              </a:ext>
            </a:extLst>
          </p:cNvPr>
          <p:cNvSpPr>
            <a:spLocks noGrp="1"/>
          </p:cNvSpPr>
          <p:nvPr/>
        </p:nvSpPr>
        <p:spPr>
          <a:xfrm>
            <a:off x="4294156"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009DB8"/>
                </a:solidFill>
                <a:latin typeface="Aptos"/>
                <a:ea typeface="Aptos"/>
                <a:cs typeface="Aptos"/>
              </a:rPr>
              <a:t>PRZECIĄŻENIE</a:t>
            </a:r>
          </a:p>
        </p:txBody>
      </p:sp>
      <p:sp>
        <p:nvSpPr>
          <p:cNvPr id="9" name="Content-Placeholder-15-10">
            <a:extLst>
              <a:ext uri="{FF2B5EF4-FFF2-40B4-BE49-F238E27FC236}">
                <a16:creationId xmlns:a16="http://schemas.microsoft.com/office/drawing/2014/main" id="{A3AFA671-F4BE-4B79-B1AE-4D5CF188525A}"/>
              </a:ext>
            </a:extLst>
          </p:cNvPr>
          <p:cNvSpPr>
            <a:spLocks noGrp="1"/>
          </p:cNvSpPr>
          <p:nvPr/>
        </p:nvSpPr>
        <p:spPr>
          <a:xfrm>
            <a:off x="822321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009DB8"/>
                </a:solidFill>
                <a:latin typeface="Aptos"/>
                <a:ea typeface="Aptos"/>
                <a:cs typeface="Aptos"/>
              </a:rPr>
              <a:t>NOWY ZARZUT</a:t>
            </a:r>
          </a:p>
        </p:txBody>
      </p:sp>
      <p:sp>
        <p:nvSpPr>
          <p:cNvPr id="10" name="Text-Placeholder-16-11">
            <a:extLst>
              <a:ext uri="{FF2B5EF4-FFF2-40B4-BE49-F238E27FC236}">
                <a16:creationId xmlns:a16="http://schemas.microsoft.com/office/drawing/2014/main" id="{4C4D9FDB-BA97-49B2-9C68-AB7343D406BD}"/>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Blokada</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ruminacja i spadek zdolności wykonawczych</a:t>
            </a:r>
          </a:p>
        </p:txBody>
      </p:sp>
      <p:sp>
        <p:nvSpPr>
          <p:cNvPr id="11" name="Text-Placeholder-16-12">
            <a:extLst>
              <a:ext uri="{FF2B5EF4-FFF2-40B4-BE49-F238E27FC236}">
                <a16:creationId xmlns:a16="http://schemas.microsoft.com/office/drawing/2014/main" id="{81785782-DE9C-4473-9BDB-6A6FE9A40C8D}"/>
              </a:ext>
            </a:extLst>
          </p:cNvPr>
          <p:cNvSpPr>
            <a:spLocks noGrp="1"/>
          </p:cNvSpPr>
          <p:nvPr/>
        </p:nvSpPr>
        <p:spPr>
          <a:xfrm>
            <a:off x="39985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Monitoring</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wiadomości, komentarze i oczekiwanie porażki</a:t>
            </a:r>
          </a:p>
        </p:txBody>
      </p:sp>
      <p:sp>
        <p:nvSpPr>
          <p:cNvPr id="12" name="Text-Placeholder-16-13">
            <a:extLst>
              <a:ext uri="{FF2B5EF4-FFF2-40B4-BE49-F238E27FC236}">
                <a16:creationId xmlns:a16="http://schemas.microsoft.com/office/drawing/2014/main" id="{88F0BEED-5242-4989-B045-E296D6883BDB}"/>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Niedowiezienie</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kolejne opóźnienie potwierdza wcześniejszą narrację</a:t>
            </a:r>
          </a:p>
        </p:txBody>
      </p:sp>
      <p:sp>
        <p:nvSpPr>
          <p:cNvPr id="13" name="accent-line">
            <a:extLst>
              <a:ext uri="{FF2B5EF4-FFF2-40B4-BE49-F238E27FC236}">
                <a16:creationId xmlns:a16="http://schemas.microsoft.com/office/drawing/2014/main" id="{9338932C-1180-4808-A2B8-6DF6D029E289}"/>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6371002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1F538C37-FBA0-4AAD-83E6-81E6990E11EB}"/>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20</a:t>
            </a:r>
          </a:p>
        </p:txBody>
      </p:sp>
      <p:sp>
        <p:nvSpPr>
          <p:cNvPr id="2" name="Google-Shape-533-p58-3">
            <a:extLst>
              <a:ext uri="{FF2B5EF4-FFF2-40B4-BE49-F238E27FC236}">
                <a16:creationId xmlns:a16="http://schemas.microsoft.com/office/drawing/2014/main" id="{A873DF20-C165-40AE-949A-6FAFAE4A2E79}"/>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Pod presją sam popełniałem kolejne błędy</a:t>
            </a:r>
          </a:p>
        </p:txBody>
      </p:sp>
      <p:sp>
        <p:nvSpPr>
          <p:cNvPr id="3" name="Google-Shape-534-p58-4">
            <a:extLst>
              <a:ext uri="{FF2B5EF4-FFF2-40B4-BE49-F238E27FC236}">
                <a16:creationId xmlns:a16="http://schemas.microsoft.com/office/drawing/2014/main" id="{7C396D16-1E18-4ADA-8A87-D8159870DEB2}"/>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F25C3D"/>
                </a:solidFill>
                <a:latin typeface="Aptos"/>
                <a:ea typeface="Aptos"/>
                <a:cs typeface="Aptos"/>
              </a:rPr>
              <a:t>Moje reakcje</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agresywna wiadomość
chaotyczna obrona
naprawianie wszystkiego naraz
nowe obietnice</a:t>
            </a:r>
          </a:p>
        </p:txBody>
      </p:sp>
      <p:sp>
        <p:nvSpPr>
          <p:cNvPr id="4" name="Content-Placeholder-3-5">
            <a:extLst>
              <a:ext uri="{FF2B5EF4-FFF2-40B4-BE49-F238E27FC236}">
                <a16:creationId xmlns:a16="http://schemas.microsoft.com/office/drawing/2014/main" id="{46F2A3E5-A918-46F7-9774-5B5CDAFC1C54}"/>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F25C3D"/>
                </a:solidFill>
                <a:latin typeface="Aptos"/>
                <a:ea typeface="Aptos"/>
                <a:cs typeface="Aptos"/>
              </a:rPr>
              <a:t>Wniosek</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kontekst wyjaśnia
nie usprawiedliwia
reakcja też wymaga odpowiedzialności
nie walcz sam</a:t>
            </a:r>
          </a:p>
        </p:txBody>
      </p:sp>
      <p:sp>
        <p:nvSpPr>
          <p:cNvPr id="5" name="accent-line">
            <a:extLst>
              <a:ext uri="{FF2B5EF4-FFF2-40B4-BE49-F238E27FC236}">
                <a16:creationId xmlns:a16="http://schemas.microsoft.com/office/drawing/2014/main" id="{19AFD62A-FF58-44FC-A66D-7C3BFAECC700}"/>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1592448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B1016"/>
        </a:solidFill>
        <a:effectLst/>
      </p:bgPr>
    </p:bg>
    <p:spTree>
      <p:nvGrpSpPr>
        <p:cNvPr id="1" name=""/>
        <p:cNvGrpSpPr/>
        <p:nvPr/>
      </p:nvGrpSpPr>
      <p:grpSpPr>
        <a:xfrm>
          <a:off x="0" y="0"/>
          <a:ext cx="0" cy="0"/>
          <a:chOff x="0" y="0"/>
          <a:chExt cx="0" cy="0"/>
        </a:xfrm>
      </p:grpSpPr>
      <p:sp>
        <p:nvSpPr>
          <p:cNvPr id="5" name="Title-3-1">
            <a:extLst>
              <a:ext uri="{FF2B5EF4-FFF2-40B4-BE49-F238E27FC236}">
                <a16:creationId xmlns:a16="http://schemas.microsoft.com/office/drawing/2014/main" id="{39D19864-8CB5-499D-9916-E00393025BE6}"/>
              </a:ext>
            </a:extLst>
          </p:cNvPr>
          <p:cNvSpPr>
            <a:spLocks noGrp="1"/>
          </p:cNvSpPr>
          <p:nvPr/>
        </p:nvSpPr>
        <p:spPr>
          <a:xfrm>
            <a:off x="393668" y="1738789"/>
            <a:ext cx="9448800" cy="2491454"/>
          </a:xfrm>
          <a:prstGeom prst="rect">
            <a:avLst/>
          </a:prstGeom>
        </p:spPr>
        <p:txBody>
          <a:bodyPr lIns="0" tIns="0" rIns="0" bIns="0" anchor="b">
            <a:noAutofit/>
          </a:bodyPr>
          <a:lstStyle/>
          <a:p>
            <a:pPr algn="l">
              <a:lnSpc>
                <a:spcPct val="108000"/>
              </a:lnSpc>
              <a:spcAft>
                <a:spcPts val="650"/>
              </a:spcAft>
              <a:buNone/>
              <a:defRPr sz="6000">
                <a:solidFill>
                  <a:srgbClr val="000000"/>
                </a:solidFill>
                <a:latin typeface="Helvetica Neue"/>
                <a:ea typeface="Helvetica Neue"/>
                <a:cs typeface="Helvetica Neue"/>
              </a:defRPr>
            </a:pPr>
            <a:r>
              <a:rPr sz="5175" b="1">
                <a:solidFill>
                  <a:srgbClr val="FFFFFF"/>
                </a:solidFill>
                <a:latin typeface="Aptos"/>
                <a:ea typeface="Aptos"/>
                <a:cs typeface="Aptos"/>
              </a:rPr>
              <a:t>Kryzys reputacyjny obsługuj jak incydent.</a:t>
            </a:r>
          </a:p>
        </p:txBody>
      </p:sp>
      <p:sp>
        <p:nvSpPr>
          <p:cNvPr id="2" name="Subtitle-4-2">
            <a:extLst>
              <a:ext uri="{FF2B5EF4-FFF2-40B4-BE49-F238E27FC236}">
                <a16:creationId xmlns:a16="http://schemas.microsoft.com/office/drawing/2014/main" id="{EB68544B-B5E5-4441-87F9-F8F3FD6FC8A8}"/>
              </a:ext>
            </a:extLst>
          </p:cNvPr>
          <p:cNvSpPr>
            <a:spLocks noGrp="1"/>
          </p:cNvSpPr>
          <p:nvPr/>
        </p:nvSpPr>
        <p:spPr>
          <a:xfrm>
            <a:off x="393668" y="4742212"/>
            <a:ext cx="5702332" cy="1080230"/>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950" b="0">
                <a:solidFill>
                  <a:srgbClr val="D8DDE3"/>
                </a:solidFill>
                <a:latin typeface="Aptos"/>
                <a:ea typeface="Aptos"/>
                <a:cs typeface="Aptos"/>
              </a:rPr>
              <a:t>Najpierw odzyskaj zdolność do decyzji. Dopiero potem odpowiadaj.</a:t>
            </a:r>
          </a:p>
        </p:txBody>
      </p:sp>
      <p:sp>
        <p:nvSpPr>
          <p:cNvPr id="3" name="Subtitle-4-3">
            <a:extLst>
              <a:ext uri="{FF2B5EF4-FFF2-40B4-BE49-F238E27FC236}">
                <a16:creationId xmlns:a16="http://schemas.microsoft.com/office/drawing/2014/main" id="{4EC8B81A-C16F-4331-9C98-F51AC736275B}"/>
              </a:ext>
            </a:extLst>
          </p:cNvPr>
          <p:cNvSpPr>
            <a:spLocks noGrp="1"/>
          </p:cNvSpPr>
          <p:nvPr/>
        </p:nvSpPr>
        <p:spPr>
          <a:xfrm>
            <a:off x="393668" y="392240"/>
            <a:ext cx="5702332" cy="649129"/>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575" b="1">
                <a:solidFill>
                  <a:srgbClr val="239D70"/>
                </a:solidFill>
                <a:latin typeface="Aptos"/>
                <a:ea typeface="Aptos"/>
                <a:cs typeface="Aptos"/>
              </a:rPr>
              <a:t>Cyberbezpieczeństwo</a:t>
            </a:r>
          </a:p>
        </p:txBody>
      </p:sp>
      <p:sp>
        <p:nvSpPr>
          <p:cNvPr id="4" name="accent-line">
            <a:extLst>
              <a:ext uri="{FF2B5EF4-FFF2-40B4-BE49-F238E27FC236}">
                <a16:creationId xmlns:a16="http://schemas.microsoft.com/office/drawing/2014/main" id="{C3B3302B-9A4E-4D41-AAD2-A6078058B881}"/>
              </a:ext>
            </a:extLst>
          </p:cNvPr>
          <p:cNvSpPr>
            <a:spLocks noGrp="1"/>
          </p:cNvSpPr>
          <p:nvPr/>
        </p:nvSpPr>
        <p:spPr>
          <a:xfrm>
            <a:off x="0" y="0"/>
            <a:ext cx="104775" cy="6858000"/>
          </a:xfrm>
          <a:prstGeom prst="rect">
            <a:avLst/>
          </a:prstGeom>
          <a:solidFill>
            <a:srgbClr val="239D70"/>
          </a:solidFill>
          <a:ln w="0">
            <a:solidFill>
              <a:srgbClr val="239D70"/>
            </a:solidFill>
            <a:prstDash val="solid"/>
          </a:ln>
        </p:spPr>
        <p:txBody>
          <a:bodyPr/>
          <a:lstStyle/>
          <a:p>
            <a:endParaRPr lang="pl-PL"/>
          </a:p>
        </p:txBody>
      </p:sp>
    </p:spTree>
    <p:extLst>
      <p:ext uri="{BB962C8B-B14F-4D97-AF65-F5344CB8AC3E}">
        <p14:creationId xmlns:p14="http://schemas.microsoft.com/office/powerpoint/2010/main" val="934536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4" name="Slide-Number-Placeholder-3-2">
            <a:extLst>
              <a:ext uri="{FF2B5EF4-FFF2-40B4-BE49-F238E27FC236}">
                <a16:creationId xmlns:a16="http://schemas.microsoft.com/office/drawing/2014/main" id="{1476DA8D-6D00-48B1-9349-CED772FEAF61}"/>
              </a:ext>
            </a:extLst>
          </p:cNvPr>
          <p:cNvSpPr>
            <a:spLocks noGrp="1"/>
          </p:cNvSpPr>
          <p:nvPr/>
        </p:nvSpPr>
        <p:spPr>
          <a:xfrm>
            <a:off x="11279315" y="6279261"/>
            <a:ext cx="518922" cy="241268"/>
          </a:xfrm>
          <a:prstGeom prst="rect">
            <a:avLst/>
          </a:prstGeom>
        </p:spPr>
        <p:txBody>
          <a:bodyPr lIns="0" tIns="0" rIns="0" bIns="0" anchor="b"/>
          <a:lstStyle/>
          <a:p>
            <a:pPr algn="r">
              <a:defRPr sz="1000">
                <a:solidFill>
                  <a:srgbClr val="000000"/>
                </a:solidFill>
                <a:latin typeface="Helvetica Neue"/>
                <a:ea typeface="Helvetica Neue"/>
                <a:cs typeface="Helvetica Neue"/>
              </a:defRPr>
            </a:pPr>
            <a:r>
              <a:t>22</a:t>
            </a:r>
          </a:p>
        </p:txBody>
      </p:sp>
      <p:sp>
        <p:nvSpPr>
          <p:cNvPr id="2" name="Title-10-3">
            <a:extLst>
              <a:ext uri="{FF2B5EF4-FFF2-40B4-BE49-F238E27FC236}">
                <a16:creationId xmlns:a16="http://schemas.microsoft.com/office/drawing/2014/main" id="{0DAE9D12-F685-4E15-9B86-10BBF1A0CFD9}"/>
              </a:ext>
            </a:extLst>
          </p:cNvPr>
          <p:cNvSpPr>
            <a:spLocks noGrp="1"/>
          </p:cNvSpPr>
          <p:nvPr/>
        </p:nvSpPr>
        <p:spPr>
          <a:xfrm>
            <a:off x="393668" y="344043"/>
            <a:ext cx="11404568" cy="1047464"/>
          </a:xfrm>
          <a:prstGeom prst="rect">
            <a:avLst/>
          </a:prstGeom>
        </p:spPr>
        <p:txBody>
          <a:bodyPr lIns="0" tIns="0" rIns="0" bIns="0" anchor="t">
            <a:norm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Wykryj, ogranicz, odzyskaj</a:t>
            </a:r>
          </a:p>
        </p:txBody>
      </p:sp>
      <p:cxnSp>
        <p:nvCxnSpPr>
          <p:cNvPr id="16" name="Google-Shape-2259-p159-4"/>
          <p:cNvCxnSpPr/>
          <p:nvPr/>
        </p:nvCxnSpPr>
        <p:spPr>
          <a:xfrm>
            <a:off x="337757" y="3373755"/>
            <a:ext cx="12245435" cy="286"/>
          </a:xfrm>
          <a:prstGeom prst="straightConnector1">
            <a:avLst/>
          </a:prstGeom>
          <a:ln w="9525">
            <a:solidFill>
              <a:srgbClr val="000000"/>
            </a:solidFill>
            <a:prstDash val="solid"/>
          </a:ln>
        </p:spPr>
      </p:cxnSp>
      <p:sp>
        <p:nvSpPr>
          <p:cNvPr id="4" name="Google-Shape-2260-p159-5">
            <a:extLst>
              <a:ext uri="{FF2B5EF4-FFF2-40B4-BE49-F238E27FC236}">
                <a16:creationId xmlns:a16="http://schemas.microsoft.com/office/drawing/2014/main" id="{C6EEC504-B7B8-4DF8-9296-4A1B109F2B90}"/>
              </a:ext>
            </a:extLst>
          </p:cNvPr>
          <p:cNvSpPr>
            <a:spLocks noGrp="1"/>
          </p:cNvSpPr>
          <p:nvPr/>
        </p:nvSpPr>
        <p:spPr>
          <a:xfrm>
            <a:off x="337757" y="3320225"/>
            <a:ext cx="107061" cy="107061"/>
          </a:xfrm>
          <a:prstGeom prst="ellipse">
            <a:avLst/>
          </a:prstGeom>
          <a:solidFill>
            <a:srgbClr val="000000"/>
          </a:solidFill>
        </p:spPr>
        <p:txBody>
          <a:bodyPr/>
          <a:lstStyle/>
          <a:p>
            <a:endParaRPr lang="pl-PL"/>
          </a:p>
        </p:txBody>
      </p:sp>
      <p:sp>
        <p:nvSpPr>
          <p:cNvPr id="5" name="Google-Shape-2261-p159-6">
            <a:extLst>
              <a:ext uri="{FF2B5EF4-FFF2-40B4-BE49-F238E27FC236}">
                <a16:creationId xmlns:a16="http://schemas.microsoft.com/office/drawing/2014/main" id="{45339747-D881-4D2E-A5A2-8E53D48FE9E1}"/>
              </a:ext>
            </a:extLst>
          </p:cNvPr>
          <p:cNvSpPr>
            <a:spLocks noGrp="1"/>
          </p:cNvSpPr>
          <p:nvPr/>
        </p:nvSpPr>
        <p:spPr>
          <a:xfrm>
            <a:off x="4251770" y="3320225"/>
            <a:ext cx="107061" cy="107061"/>
          </a:xfrm>
          <a:prstGeom prst="ellipse">
            <a:avLst/>
          </a:prstGeom>
          <a:solidFill>
            <a:srgbClr val="000000"/>
          </a:solidFill>
        </p:spPr>
        <p:txBody>
          <a:bodyPr/>
          <a:lstStyle/>
          <a:p>
            <a:endParaRPr lang="pl-PL"/>
          </a:p>
        </p:txBody>
      </p:sp>
      <p:sp>
        <p:nvSpPr>
          <p:cNvPr id="6" name="Google-Shape-2262-p159-7">
            <a:extLst>
              <a:ext uri="{FF2B5EF4-FFF2-40B4-BE49-F238E27FC236}">
                <a16:creationId xmlns:a16="http://schemas.microsoft.com/office/drawing/2014/main" id="{A83C99DA-E506-422C-913A-C65CA43A8115}"/>
              </a:ext>
            </a:extLst>
          </p:cNvPr>
          <p:cNvSpPr>
            <a:spLocks noGrp="1"/>
          </p:cNvSpPr>
          <p:nvPr/>
        </p:nvSpPr>
        <p:spPr>
          <a:xfrm>
            <a:off x="8176070" y="3320225"/>
            <a:ext cx="107061" cy="107061"/>
          </a:xfrm>
          <a:prstGeom prst="ellipse">
            <a:avLst/>
          </a:prstGeom>
          <a:solidFill>
            <a:srgbClr val="000000"/>
          </a:solidFill>
        </p:spPr>
        <p:txBody>
          <a:bodyPr/>
          <a:lstStyle/>
          <a:p>
            <a:endParaRPr lang="pl-PL"/>
          </a:p>
        </p:txBody>
      </p:sp>
      <p:sp>
        <p:nvSpPr>
          <p:cNvPr id="7" name="Content-Placeholder-15-8">
            <a:extLst>
              <a:ext uri="{FF2B5EF4-FFF2-40B4-BE49-F238E27FC236}">
                <a16:creationId xmlns:a16="http://schemas.microsoft.com/office/drawing/2014/main" id="{E53A8FE9-3D08-4D93-97D8-E0A46224AAFD}"/>
              </a:ext>
            </a:extLst>
          </p:cNvPr>
          <p:cNvSpPr>
            <a:spLocks noGrp="1"/>
          </p:cNvSpPr>
          <p:nvPr/>
        </p:nvSpPr>
        <p:spPr>
          <a:xfrm>
            <a:off x="39366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239D70"/>
                </a:solidFill>
                <a:latin typeface="Aptos"/>
                <a:ea typeface="Aptos"/>
                <a:cs typeface="Aptos"/>
              </a:rPr>
              <a:t>WYKRYJ</a:t>
            </a:r>
          </a:p>
        </p:txBody>
      </p:sp>
      <p:sp>
        <p:nvSpPr>
          <p:cNvPr id="8" name="Content-Placeholder-15-9">
            <a:extLst>
              <a:ext uri="{FF2B5EF4-FFF2-40B4-BE49-F238E27FC236}">
                <a16:creationId xmlns:a16="http://schemas.microsoft.com/office/drawing/2014/main" id="{AF5AC34B-6C4C-48A9-8988-B4DEC03D9FB1}"/>
              </a:ext>
            </a:extLst>
          </p:cNvPr>
          <p:cNvSpPr>
            <a:spLocks noGrp="1"/>
          </p:cNvSpPr>
          <p:nvPr/>
        </p:nvSpPr>
        <p:spPr>
          <a:xfrm>
            <a:off x="4294156"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239D70"/>
                </a:solidFill>
                <a:latin typeface="Aptos"/>
                <a:ea typeface="Aptos"/>
                <a:cs typeface="Aptos"/>
              </a:rPr>
              <a:t>OGRANICZ</a:t>
            </a:r>
          </a:p>
        </p:txBody>
      </p:sp>
      <p:sp>
        <p:nvSpPr>
          <p:cNvPr id="9" name="Content-Placeholder-15-10">
            <a:extLst>
              <a:ext uri="{FF2B5EF4-FFF2-40B4-BE49-F238E27FC236}">
                <a16:creationId xmlns:a16="http://schemas.microsoft.com/office/drawing/2014/main" id="{BD10229F-8223-4493-9FBD-3769A8B44CE3}"/>
              </a:ext>
            </a:extLst>
          </p:cNvPr>
          <p:cNvSpPr>
            <a:spLocks noGrp="1"/>
          </p:cNvSpPr>
          <p:nvPr/>
        </p:nvSpPr>
        <p:spPr>
          <a:xfrm>
            <a:off x="8223218" y="2843308"/>
            <a:ext cx="1612868" cy="262414"/>
          </a:xfrm>
          <a:prstGeom prst="rect">
            <a:avLst/>
          </a:prstGeom>
        </p:spPr>
        <p:txBody>
          <a:bodyPr lIns="0" tIns="0" rIns="0" bIns="0">
            <a:noAutofit/>
          </a:bodyPr>
          <a:lstStyle/>
          <a:p>
            <a:pPr algn="l">
              <a:lnSpc>
                <a:spcPct val="108000"/>
              </a:lnSpc>
              <a:spcAft>
                <a:spcPts val="650"/>
              </a:spcAft>
              <a:buNone/>
              <a:defRPr sz="1600">
                <a:solidFill>
                  <a:srgbClr val="000000"/>
                </a:solidFill>
                <a:latin typeface="Helvetica Neue"/>
                <a:ea typeface="Helvetica Neue"/>
                <a:cs typeface="Helvetica Neue"/>
              </a:defRPr>
            </a:pPr>
            <a:r>
              <a:rPr sz="1350" b="1">
                <a:solidFill>
                  <a:srgbClr val="239D70"/>
                </a:solidFill>
                <a:latin typeface="Aptos"/>
                <a:ea typeface="Aptos"/>
                <a:cs typeface="Aptos"/>
              </a:rPr>
              <a:t>ODZYSKAJ</a:t>
            </a:r>
          </a:p>
        </p:txBody>
      </p:sp>
      <p:sp>
        <p:nvSpPr>
          <p:cNvPr id="10" name="Text-Placeholder-16-11">
            <a:extLst>
              <a:ext uri="{FF2B5EF4-FFF2-40B4-BE49-F238E27FC236}">
                <a16:creationId xmlns:a16="http://schemas.microsoft.com/office/drawing/2014/main" id="{9A5EC395-E05D-462A-9100-E83D22C98046}"/>
              </a:ext>
            </a:extLst>
          </p:cNvPr>
          <p:cNvSpPr>
            <a:spLocks noGrp="1"/>
          </p:cNvSpPr>
          <p:nvPr/>
        </p:nvSpPr>
        <p:spPr>
          <a:xfrm>
            <a:off x="4317111"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Zatrzymaj eskalację</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granice, dostęp, ekspozycja i impulsywne odpowiedzi</a:t>
            </a:r>
          </a:p>
        </p:txBody>
      </p:sp>
      <p:sp>
        <p:nvSpPr>
          <p:cNvPr id="11" name="Text-Placeholder-16-12">
            <a:extLst>
              <a:ext uri="{FF2B5EF4-FFF2-40B4-BE49-F238E27FC236}">
                <a16:creationId xmlns:a16="http://schemas.microsoft.com/office/drawing/2014/main" id="{6E969E18-023B-437F-B229-8E2103FA9379}"/>
              </a:ext>
            </a:extLst>
          </p:cNvPr>
          <p:cNvSpPr>
            <a:spLocks noGrp="1"/>
          </p:cNvSpPr>
          <p:nvPr/>
        </p:nvSpPr>
        <p:spPr>
          <a:xfrm>
            <a:off x="39985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Nazwij zdarzenie</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krytyka, fałszywa teza, nękanie lub ryzyko</a:t>
            </a:r>
          </a:p>
        </p:txBody>
      </p:sp>
      <p:sp>
        <p:nvSpPr>
          <p:cNvPr id="12" name="Text-Placeholder-16-13">
            <a:extLst>
              <a:ext uri="{FF2B5EF4-FFF2-40B4-BE49-F238E27FC236}">
                <a16:creationId xmlns:a16="http://schemas.microsoft.com/office/drawing/2014/main" id="{F592FA1E-423B-44C1-AEE5-3A89EDCFFBAE}"/>
              </a:ext>
            </a:extLst>
          </p:cNvPr>
          <p:cNvSpPr>
            <a:spLocks noGrp="1"/>
          </p:cNvSpPr>
          <p:nvPr/>
        </p:nvSpPr>
        <p:spPr>
          <a:xfrm>
            <a:off x="8177879" y="3822668"/>
            <a:ext cx="3156109" cy="1586294"/>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800" b="1">
                <a:solidFill>
                  <a:srgbClr val="11151A"/>
                </a:solidFill>
                <a:latin typeface="Aptos"/>
                <a:ea typeface="Aptos"/>
                <a:cs typeface="Aptos"/>
              </a:rPr>
              <a:t>Napraw zasoby</a:t>
            </a:r>
          </a:p>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zobowiązania, relacje, zdrowie i zdolność do pracy</a:t>
            </a:r>
          </a:p>
        </p:txBody>
      </p:sp>
      <p:sp>
        <p:nvSpPr>
          <p:cNvPr id="13" name="accent-line">
            <a:extLst>
              <a:ext uri="{FF2B5EF4-FFF2-40B4-BE49-F238E27FC236}">
                <a16:creationId xmlns:a16="http://schemas.microsoft.com/office/drawing/2014/main" id="{C7D1F7DA-960F-4F9C-B801-C61A375A3264}"/>
              </a:ext>
            </a:extLst>
          </p:cNvPr>
          <p:cNvSpPr>
            <a:spLocks noGrp="1"/>
          </p:cNvSpPr>
          <p:nvPr/>
        </p:nvSpPr>
        <p:spPr>
          <a:xfrm>
            <a:off x="0" y="0"/>
            <a:ext cx="104775" cy="6858000"/>
          </a:xfrm>
          <a:prstGeom prst="rect">
            <a:avLst/>
          </a:prstGeom>
          <a:solidFill>
            <a:srgbClr val="239D70"/>
          </a:solidFill>
          <a:ln w="0">
            <a:solidFill>
              <a:srgbClr val="239D70"/>
            </a:solidFill>
            <a:prstDash val="solid"/>
          </a:ln>
        </p:spPr>
        <p:txBody>
          <a:bodyPr/>
          <a:lstStyle/>
          <a:p>
            <a:endParaRPr lang="pl-PL"/>
          </a:p>
        </p:txBody>
      </p:sp>
    </p:spTree>
    <p:extLst>
      <p:ext uri="{BB962C8B-B14F-4D97-AF65-F5344CB8AC3E}">
        <p14:creationId xmlns:p14="http://schemas.microsoft.com/office/powerpoint/2010/main" val="1740315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3" name="Google-Shape-532-p58-2">
            <a:extLst>
              <a:ext uri="{FF2B5EF4-FFF2-40B4-BE49-F238E27FC236}">
                <a16:creationId xmlns:a16="http://schemas.microsoft.com/office/drawing/2014/main" id="{18497EFE-4030-467C-815D-39F3A0A81863}"/>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23</a:t>
            </a:r>
          </a:p>
        </p:txBody>
      </p:sp>
      <p:sp>
        <p:nvSpPr>
          <p:cNvPr id="2" name="Google-Shape-533-p58-3">
            <a:extLst>
              <a:ext uri="{FF2B5EF4-FFF2-40B4-BE49-F238E27FC236}">
                <a16:creationId xmlns:a16="http://schemas.microsoft.com/office/drawing/2014/main" id="{82A4535D-ACA5-49FB-A339-9FFFECBC8F4A}"/>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Nie odpowiadaj na wszystko tak samo</a:t>
            </a:r>
          </a:p>
        </p:txBody>
      </p:sp>
      <p:sp>
        <p:nvSpPr>
          <p:cNvPr id="3" name="Content-Placeholder-10-4">
            <a:extLst>
              <a:ext uri="{FF2B5EF4-FFF2-40B4-BE49-F238E27FC236}">
                <a16:creationId xmlns:a16="http://schemas.microsoft.com/office/drawing/2014/main" id="{485AE1B8-0B15-4419-9BF7-5524667814C7}"/>
              </a:ext>
            </a:extLst>
          </p:cNvPr>
          <p:cNvSpPr>
            <a:spLocks noGrp="1"/>
          </p:cNvSpPr>
          <p:nvPr/>
        </p:nvSpPr>
        <p:spPr>
          <a:xfrm>
            <a:off x="6972300" y="23748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uznaj konkret i pokaż naprawę</a:t>
            </a:r>
          </a:p>
        </p:txBody>
      </p:sp>
      <p:sp>
        <p:nvSpPr>
          <p:cNvPr id="4" name="Content-Placeholder-10-5">
            <a:extLst>
              <a:ext uri="{FF2B5EF4-FFF2-40B4-BE49-F238E27FC236}">
                <a16:creationId xmlns:a16="http://schemas.microsoft.com/office/drawing/2014/main" id="{0452AF6A-5771-4CA8-847C-22E7B65919EC}"/>
              </a:ext>
            </a:extLst>
          </p:cNvPr>
          <p:cNvSpPr>
            <a:spLocks noGrp="1"/>
          </p:cNvSpPr>
          <p:nvPr/>
        </p:nvSpPr>
        <p:spPr>
          <a:xfrm>
            <a:off x="4851368" y="23748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KRYTYKA</a:t>
            </a:r>
          </a:p>
        </p:txBody>
      </p:sp>
      <p:sp>
        <p:nvSpPr>
          <p:cNvPr id="5" name="Content-Placeholder-10-6">
            <a:extLst>
              <a:ext uri="{FF2B5EF4-FFF2-40B4-BE49-F238E27FC236}">
                <a16:creationId xmlns:a16="http://schemas.microsoft.com/office/drawing/2014/main" id="{80CE187B-95AF-4E19-B8C1-EA13C853C2FA}"/>
              </a:ext>
            </a:extLst>
          </p:cNvPr>
          <p:cNvSpPr>
            <a:spLocks noGrp="1"/>
          </p:cNvSpPr>
          <p:nvPr/>
        </p:nvSpPr>
        <p:spPr>
          <a:xfrm>
            <a:off x="6972300" y="33654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krótka korekta i źródło</a:t>
            </a:r>
          </a:p>
        </p:txBody>
      </p:sp>
      <p:sp>
        <p:nvSpPr>
          <p:cNvPr id="6" name="Content-Placeholder-10-7">
            <a:extLst>
              <a:ext uri="{FF2B5EF4-FFF2-40B4-BE49-F238E27FC236}">
                <a16:creationId xmlns:a16="http://schemas.microsoft.com/office/drawing/2014/main" id="{86217FE8-25E1-4FFD-A79E-7AFB0ED3EBB1}"/>
              </a:ext>
            </a:extLst>
          </p:cNvPr>
          <p:cNvSpPr>
            <a:spLocks noGrp="1"/>
          </p:cNvSpPr>
          <p:nvPr/>
        </p:nvSpPr>
        <p:spPr>
          <a:xfrm>
            <a:off x="4851368" y="33654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FAŁSZYWA TEZA</a:t>
            </a:r>
          </a:p>
        </p:txBody>
      </p:sp>
      <p:sp>
        <p:nvSpPr>
          <p:cNvPr id="7" name="Content-Placeholder-10-8">
            <a:extLst>
              <a:ext uri="{FF2B5EF4-FFF2-40B4-BE49-F238E27FC236}">
                <a16:creationId xmlns:a16="http://schemas.microsoft.com/office/drawing/2014/main" id="{10C10734-B5BE-431D-9DD4-50771E37EC46}"/>
              </a:ext>
            </a:extLst>
          </p:cNvPr>
          <p:cNvSpPr>
            <a:spLocks noGrp="1"/>
          </p:cNvSpPr>
          <p:nvPr/>
        </p:nvSpPr>
        <p:spPr>
          <a:xfrm>
            <a:off x="6972300" y="43560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dokumentuj, zgłoś, ogranicz kontakt</a:t>
            </a:r>
          </a:p>
        </p:txBody>
      </p:sp>
      <p:sp>
        <p:nvSpPr>
          <p:cNvPr id="8" name="Content-Placeholder-10-9">
            <a:extLst>
              <a:ext uri="{FF2B5EF4-FFF2-40B4-BE49-F238E27FC236}">
                <a16:creationId xmlns:a16="http://schemas.microsoft.com/office/drawing/2014/main" id="{CCCCADE6-D34F-4A0E-8550-714B84308E79}"/>
              </a:ext>
            </a:extLst>
          </p:cNvPr>
          <p:cNvSpPr>
            <a:spLocks noGrp="1"/>
          </p:cNvSpPr>
          <p:nvPr/>
        </p:nvSpPr>
        <p:spPr>
          <a:xfrm>
            <a:off x="4851368" y="43560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NĘKANIE</a:t>
            </a:r>
          </a:p>
        </p:txBody>
      </p:sp>
      <p:sp>
        <p:nvSpPr>
          <p:cNvPr id="9" name="Content-Placeholder-10-10">
            <a:extLst>
              <a:ext uri="{FF2B5EF4-FFF2-40B4-BE49-F238E27FC236}">
                <a16:creationId xmlns:a16="http://schemas.microsoft.com/office/drawing/2014/main" id="{B3925F5D-57D2-41BA-A6A8-6B25BF560DED}"/>
              </a:ext>
            </a:extLst>
          </p:cNvPr>
          <p:cNvSpPr>
            <a:spLocks noGrp="1"/>
          </p:cNvSpPr>
          <p:nvPr/>
        </p:nvSpPr>
        <p:spPr>
          <a:xfrm>
            <a:off x="6972300" y="5359432"/>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bezpieczeństwo, prawnik, platforma</a:t>
            </a:r>
          </a:p>
        </p:txBody>
      </p:sp>
      <p:sp>
        <p:nvSpPr>
          <p:cNvPr id="10" name="Content-Placeholder-10-11">
            <a:extLst>
              <a:ext uri="{FF2B5EF4-FFF2-40B4-BE49-F238E27FC236}">
                <a16:creationId xmlns:a16="http://schemas.microsoft.com/office/drawing/2014/main" id="{C7A140E8-E13B-42FB-A6BA-10F3935CC201}"/>
              </a:ext>
            </a:extLst>
          </p:cNvPr>
          <p:cNvSpPr>
            <a:spLocks noGrp="1"/>
          </p:cNvSpPr>
          <p:nvPr/>
        </p:nvSpPr>
        <p:spPr>
          <a:xfrm>
            <a:off x="4851368" y="5359432"/>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RYZYKO</a:t>
            </a:r>
          </a:p>
        </p:txBody>
      </p:sp>
      <p:sp>
        <p:nvSpPr>
          <p:cNvPr id="11" name="Google-Shape-534-p58-12">
            <a:extLst>
              <a:ext uri="{FF2B5EF4-FFF2-40B4-BE49-F238E27FC236}">
                <a16:creationId xmlns:a16="http://schemas.microsoft.com/office/drawing/2014/main" id="{6409AD42-E6BC-47D1-B511-2964B866C9E7}"/>
              </a:ext>
            </a:extLst>
          </p:cNvPr>
          <p:cNvSpPr>
            <a:spLocks noGrp="1"/>
          </p:cNvSpPr>
          <p:nvPr/>
        </p:nvSpPr>
        <p:spPr>
          <a:xfrm>
            <a:off x="393668" y="2374868"/>
            <a:ext cx="3568732" cy="3619500"/>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239D70"/>
                </a:solidFill>
                <a:latin typeface="Aptos"/>
                <a:ea typeface="Aptos"/>
                <a:cs typeface="Aptos"/>
              </a:rPr>
              <a:t>Macierz reakcji</a:t>
            </a:r>
          </a:p>
          <a:p>
            <a:pPr algn="l">
              <a:lnSpc>
                <a:spcPct val="108000"/>
              </a:lnSpc>
              <a:spcAft>
                <a:spcPts val="650"/>
              </a:spcAft>
              <a:buNone/>
              <a:defRPr sz="2400">
                <a:solidFill>
                  <a:srgbClr val="000000"/>
                </a:solidFill>
                <a:latin typeface="Helvetica Neue"/>
                <a:ea typeface="Helvetica Neue"/>
                <a:cs typeface="Helvetica Neue"/>
              </a:defRPr>
            </a:pPr>
            <a:r>
              <a:rPr sz="1575" b="0">
                <a:solidFill>
                  <a:srgbClr val="11151A"/>
                </a:solidFill>
                <a:latin typeface="Aptos"/>
                <a:ea typeface="Aptos"/>
                <a:cs typeface="Aptos"/>
              </a:rPr>
              <a:t>Odpowiedź zależy od dowodu, ryzyka i możliwości naprawy.</a:t>
            </a:r>
          </a:p>
          <a:p>
            <a:pPr algn="l">
              <a:lnSpc>
                <a:spcPct val="108000"/>
              </a:lnSpc>
              <a:spcAft>
                <a:spcPts val="650"/>
              </a:spcAft>
              <a:buNone/>
              <a:defRPr sz="2400">
                <a:solidFill>
                  <a:srgbClr val="000000"/>
                </a:solidFill>
                <a:latin typeface="Helvetica Neue"/>
                <a:ea typeface="Helvetica Neue"/>
                <a:cs typeface="Helvetica Neue"/>
              </a:defRPr>
            </a:pPr>
            <a:endParaRPr sz="1575" b="0">
              <a:solidFill>
                <a:srgbClr val="11151A"/>
              </a:solidFill>
              <a:latin typeface="Aptos"/>
              <a:ea typeface="Aptos"/>
              <a:cs typeface="Aptos"/>
            </a:endParaRPr>
          </a:p>
        </p:txBody>
      </p:sp>
      <p:sp>
        <p:nvSpPr>
          <p:cNvPr id="12" name="accent-line">
            <a:extLst>
              <a:ext uri="{FF2B5EF4-FFF2-40B4-BE49-F238E27FC236}">
                <a16:creationId xmlns:a16="http://schemas.microsoft.com/office/drawing/2014/main" id="{99CFDA44-4A65-4DE4-9C11-9057D33E361F}"/>
              </a:ext>
            </a:extLst>
          </p:cNvPr>
          <p:cNvSpPr>
            <a:spLocks noGrp="1"/>
          </p:cNvSpPr>
          <p:nvPr/>
        </p:nvSpPr>
        <p:spPr>
          <a:xfrm>
            <a:off x="0" y="0"/>
            <a:ext cx="104775" cy="6858000"/>
          </a:xfrm>
          <a:prstGeom prst="rect">
            <a:avLst/>
          </a:prstGeom>
          <a:solidFill>
            <a:srgbClr val="239D70"/>
          </a:solidFill>
          <a:ln w="0">
            <a:solidFill>
              <a:srgbClr val="239D70"/>
            </a:solidFill>
            <a:prstDash val="solid"/>
          </a:ln>
        </p:spPr>
        <p:txBody>
          <a:bodyPr/>
          <a:lstStyle/>
          <a:p>
            <a:endParaRPr lang="pl-PL"/>
          </a:p>
        </p:txBody>
      </p:sp>
    </p:spTree>
    <p:extLst>
      <p:ext uri="{BB962C8B-B14F-4D97-AF65-F5344CB8AC3E}">
        <p14:creationId xmlns:p14="http://schemas.microsoft.com/office/powerpoint/2010/main" val="2302207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13" name="Google-Shape-532-p58-2">
            <a:extLst>
              <a:ext uri="{FF2B5EF4-FFF2-40B4-BE49-F238E27FC236}">
                <a16:creationId xmlns:a16="http://schemas.microsoft.com/office/drawing/2014/main" id="{819F6A41-6E0A-426A-AC5C-85E7B51E1ACA}"/>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24</a:t>
            </a:r>
          </a:p>
        </p:txBody>
      </p:sp>
      <p:sp>
        <p:nvSpPr>
          <p:cNvPr id="2" name="Google-Shape-533-p58-3">
            <a:extLst>
              <a:ext uri="{FF2B5EF4-FFF2-40B4-BE49-F238E27FC236}">
                <a16:creationId xmlns:a16="http://schemas.microsoft.com/office/drawing/2014/main" id="{EC13EC00-3C3E-4615-8F30-0BD1DC8FE3D6}"/>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Społeczność potrzebuje procedury</a:t>
            </a:r>
          </a:p>
        </p:txBody>
      </p:sp>
      <p:sp>
        <p:nvSpPr>
          <p:cNvPr id="3" name="Content-Placeholder-10-4">
            <a:extLst>
              <a:ext uri="{FF2B5EF4-FFF2-40B4-BE49-F238E27FC236}">
                <a16:creationId xmlns:a16="http://schemas.microsoft.com/office/drawing/2014/main" id="{9E6766EC-374C-456C-B170-1438D0639B23}"/>
              </a:ext>
            </a:extLst>
          </p:cNvPr>
          <p:cNvSpPr>
            <a:spLocks noGrp="1"/>
          </p:cNvSpPr>
          <p:nvPr/>
        </p:nvSpPr>
        <p:spPr>
          <a:xfrm>
            <a:off x="6972300" y="23748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czyn od całej osoby</a:t>
            </a:r>
          </a:p>
        </p:txBody>
      </p:sp>
      <p:sp>
        <p:nvSpPr>
          <p:cNvPr id="4" name="Content-Placeholder-10-5">
            <a:extLst>
              <a:ext uri="{FF2B5EF4-FFF2-40B4-BE49-F238E27FC236}">
                <a16:creationId xmlns:a16="http://schemas.microsoft.com/office/drawing/2014/main" id="{364109B8-9226-4C42-A8F2-E562FBAD2FA5}"/>
              </a:ext>
            </a:extLst>
          </p:cNvPr>
          <p:cNvSpPr>
            <a:spLocks noGrp="1"/>
          </p:cNvSpPr>
          <p:nvPr/>
        </p:nvSpPr>
        <p:spPr>
          <a:xfrm>
            <a:off x="4851368" y="23748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ODDZIEL</a:t>
            </a:r>
          </a:p>
        </p:txBody>
      </p:sp>
      <p:sp>
        <p:nvSpPr>
          <p:cNvPr id="5" name="Content-Placeholder-10-6">
            <a:extLst>
              <a:ext uri="{FF2B5EF4-FFF2-40B4-BE49-F238E27FC236}">
                <a16:creationId xmlns:a16="http://schemas.microsoft.com/office/drawing/2014/main" id="{AB4F5CFD-6A7D-42CA-99DD-557D0E446293}"/>
              </a:ext>
            </a:extLst>
          </p:cNvPr>
          <p:cNvSpPr>
            <a:spLocks noGrp="1"/>
          </p:cNvSpPr>
          <p:nvPr/>
        </p:nvSpPr>
        <p:spPr>
          <a:xfrm>
            <a:off x="6972300" y="33654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źródło i niezależność potwierdzeń</a:t>
            </a:r>
          </a:p>
        </p:txBody>
      </p:sp>
      <p:sp>
        <p:nvSpPr>
          <p:cNvPr id="6" name="Content-Placeholder-10-7">
            <a:extLst>
              <a:ext uri="{FF2B5EF4-FFF2-40B4-BE49-F238E27FC236}">
                <a16:creationId xmlns:a16="http://schemas.microsoft.com/office/drawing/2014/main" id="{CC0B2168-A72F-4904-A672-0A9829FA89A3}"/>
              </a:ext>
            </a:extLst>
          </p:cNvPr>
          <p:cNvSpPr>
            <a:spLocks noGrp="1"/>
          </p:cNvSpPr>
          <p:nvPr/>
        </p:nvSpPr>
        <p:spPr>
          <a:xfrm>
            <a:off x="4851368" y="33654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SPRAWDŹ</a:t>
            </a:r>
          </a:p>
        </p:txBody>
      </p:sp>
      <p:sp>
        <p:nvSpPr>
          <p:cNvPr id="7" name="Content-Placeholder-10-8">
            <a:extLst>
              <a:ext uri="{FF2B5EF4-FFF2-40B4-BE49-F238E27FC236}">
                <a16:creationId xmlns:a16="http://schemas.microsoft.com/office/drawing/2014/main" id="{52628D0F-4847-4D71-8771-81D9919E3522}"/>
              </a:ext>
            </a:extLst>
          </p:cNvPr>
          <p:cNvSpPr>
            <a:spLocks noGrp="1"/>
          </p:cNvSpPr>
          <p:nvPr/>
        </p:nvSpPr>
        <p:spPr>
          <a:xfrm>
            <a:off x="6972300" y="4356068"/>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odpowiedź oraz kontrdowód</a:t>
            </a:r>
          </a:p>
        </p:txBody>
      </p:sp>
      <p:sp>
        <p:nvSpPr>
          <p:cNvPr id="8" name="Content-Placeholder-10-9">
            <a:extLst>
              <a:ext uri="{FF2B5EF4-FFF2-40B4-BE49-F238E27FC236}">
                <a16:creationId xmlns:a16="http://schemas.microsoft.com/office/drawing/2014/main" id="{2FEE8E41-B964-4EC3-9571-BB4919CDF777}"/>
              </a:ext>
            </a:extLst>
          </p:cNvPr>
          <p:cNvSpPr>
            <a:spLocks noGrp="1"/>
          </p:cNvSpPr>
          <p:nvPr/>
        </p:nvSpPr>
        <p:spPr>
          <a:xfrm>
            <a:off x="4851368" y="4356068"/>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WYSŁUCHAJ</a:t>
            </a:r>
          </a:p>
        </p:txBody>
      </p:sp>
      <p:sp>
        <p:nvSpPr>
          <p:cNvPr id="9" name="Content-Placeholder-10-10">
            <a:extLst>
              <a:ext uri="{FF2B5EF4-FFF2-40B4-BE49-F238E27FC236}">
                <a16:creationId xmlns:a16="http://schemas.microsoft.com/office/drawing/2014/main" id="{4E7F16A9-FD2F-4F35-8DE2-9306D294049D}"/>
              </a:ext>
            </a:extLst>
          </p:cNvPr>
          <p:cNvSpPr>
            <a:spLocks noGrp="1"/>
          </p:cNvSpPr>
          <p:nvPr/>
        </p:nvSpPr>
        <p:spPr>
          <a:xfrm>
            <a:off x="6972300" y="5359432"/>
            <a:ext cx="4826032"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500" b="0">
                <a:solidFill>
                  <a:srgbClr val="11151A"/>
                </a:solidFill>
                <a:latin typeface="Aptos"/>
                <a:ea typeface="Aptos"/>
                <a:cs typeface="Aptos"/>
              </a:rPr>
              <a:t>decyzję po korekcie lub naprawie</a:t>
            </a:r>
          </a:p>
        </p:txBody>
      </p:sp>
      <p:sp>
        <p:nvSpPr>
          <p:cNvPr id="10" name="Content-Placeholder-10-11">
            <a:extLst>
              <a:ext uri="{FF2B5EF4-FFF2-40B4-BE49-F238E27FC236}">
                <a16:creationId xmlns:a16="http://schemas.microsoft.com/office/drawing/2014/main" id="{608627F1-67F3-4FE1-BAD1-F7CB814356E4}"/>
              </a:ext>
            </a:extLst>
          </p:cNvPr>
          <p:cNvSpPr>
            <a:spLocks noGrp="1"/>
          </p:cNvSpPr>
          <p:nvPr/>
        </p:nvSpPr>
        <p:spPr>
          <a:xfrm>
            <a:off x="4851368" y="5359432"/>
            <a:ext cx="1866900" cy="647700"/>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1275" b="1">
                <a:solidFill>
                  <a:srgbClr val="239D70"/>
                </a:solidFill>
                <a:latin typeface="Aptos"/>
                <a:ea typeface="Aptos"/>
                <a:cs typeface="Aptos"/>
              </a:rPr>
              <a:t>AKTUALIZUJ</a:t>
            </a:r>
          </a:p>
        </p:txBody>
      </p:sp>
      <p:sp>
        <p:nvSpPr>
          <p:cNvPr id="11" name="Google-Shape-534-p58-12">
            <a:extLst>
              <a:ext uri="{FF2B5EF4-FFF2-40B4-BE49-F238E27FC236}">
                <a16:creationId xmlns:a16="http://schemas.microsoft.com/office/drawing/2014/main" id="{3E895CE1-871E-40D9-B16B-0BC19AD209B0}"/>
              </a:ext>
            </a:extLst>
          </p:cNvPr>
          <p:cNvSpPr>
            <a:spLocks noGrp="1"/>
          </p:cNvSpPr>
          <p:nvPr/>
        </p:nvSpPr>
        <p:spPr>
          <a:xfrm>
            <a:off x="393668" y="2374868"/>
            <a:ext cx="3568732" cy="3619500"/>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239D70"/>
                </a:solidFill>
                <a:latin typeface="Aptos"/>
                <a:ea typeface="Aptos"/>
                <a:cs typeface="Aptos"/>
              </a:rPr>
              <a:t>Przed potępieniem</a:t>
            </a:r>
          </a:p>
          <a:p>
            <a:pPr algn="l">
              <a:lnSpc>
                <a:spcPct val="108000"/>
              </a:lnSpc>
              <a:spcAft>
                <a:spcPts val="650"/>
              </a:spcAft>
              <a:buNone/>
              <a:defRPr sz="2400">
                <a:solidFill>
                  <a:srgbClr val="000000"/>
                </a:solidFill>
                <a:latin typeface="Helvetica Neue"/>
                <a:ea typeface="Helvetica Neue"/>
                <a:cs typeface="Helvetica Neue"/>
              </a:defRPr>
            </a:pPr>
            <a:r>
              <a:rPr sz="1575" b="0">
                <a:solidFill>
                  <a:srgbClr val="11151A"/>
                </a:solidFill>
                <a:latin typeface="Aptos"/>
                <a:ea typeface="Aptos"/>
                <a:cs typeface="Aptos"/>
              </a:rPr>
              <a:t>Silne przekonanie moralne nie zastępuje sprawdzenia źródeł.</a:t>
            </a:r>
          </a:p>
          <a:p>
            <a:pPr algn="l">
              <a:lnSpc>
                <a:spcPct val="108000"/>
              </a:lnSpc>
              <a:spcAft>
                <a:spcPts val="650"/>
              </a:spcAft>
              <a:buNone/>
              <a:defRPr sz="2400">
                <a:solidFill>
                  <a:srgbClr val="000000"/>
                </a:solidFill>
                <a:latin typeface="Helvetica Neue"/>
                <a:ea typeface="Helvetica Neue"/>
                <a:cs typeface="Helvetica Neue"/>
              </a:defRPr>
            </a:pPr>
            <a:endParaRPr sz="1575" b="0">
              <a:solidFill>
                <a:srgbClr val="11151A"/>
              </a:solidFill>
              <a:latin typeface="Aptos"/>
              <a:ea typeface="Aptos"/>
              <a:cs typeface="Aptos"/>
            </a:endParaRPr>
          </a:p>
        </p:txBody>
      </p:sp>
      <p:sp>
        <p:nvSpPr>
          <p:cNvPr id="12" name="accent-line">
            <a:extLst>
              <a:ext uri="{FF2B5EF4-FFF2-40B4-BE49-F238E27FC236}">
                <a16:creationId xmlns:a16="http://schemas.microsoft.com/office/drawing/2014/main" id="{266C1A0B-9C8D-4907-A2FB-CCFC5FE7A974}"/>
              </a:ext>
            </a:extLst>
          </p:cNvPr>
          <p:cNvSpPr>
            <a:spLocks noGrp="1"/>
          </p:cNvSpPr>
          <p:nvPr/>
        </p:nvSpPr>
        <p:spPr>
          <a:xfrm>
            <a:off x="0" y="0"/>
            <a:ext cx="104775" cy="6858000"/>
          </a:xfrm>
          <a:prstGeom prst="rect">
            <a:avLst/>
          </a:prstGeom>
          <a:solidFill>
            <a:srgbClr val="239D70"/>
          </a:solidFill>
          <a:ln w="0">
            <a:solidFill>
              <a:srgbClr val="239D70"/>
            </a:solidFill>
            <a:prstDash val="solid"/>
          </a:ln>
        </p:spPr>
        <p:txBody>
          <a:bodyPr/>
          <a:lstStyle/>
          <a:p>
            <a:endParaRPr lang="pl-PL"/>
          </a:p>
        </p:txBody>
      </p:sp>
    </p:spTree>
    <p:extLst>
      <p:ext uri="{BB962C8B-B14F-4D97-AF65-F5344CB8AC3E}">
        <p14:creationId xmlns:p14="http://schemas.microsoft.com/office/powerpoint/2010/main" val="1610183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FB00DB5F-17B9-4156-9035-CA957E65E0FC}"/>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25</a:t>
            </a:r>
          </a:p>
        </p:txBody>
      </p:sp>
      <p:sp>
        <p:nvSpPr>
          <p:cNvPr id="2" name="Google-Shape-533-p58-3">
            <a:extLst>
              <a:ext uri="{FF2B5EF4-FFF2-40B4-BE49-F238E27FC236}">
                <a16:creationId xmlns:a16="http://schemas.microsoft.com/office/drawing/2014/main" id="{56F6EF65-9399-4DB5-966E-71F61C3FCF8D}"/>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Materiał ma granice</a:t>
            </a:r>
          </a:p>
        </p:txBody>
      </p:sp>
      <p:sp>
        <p:nvSpPr>
          <p:cNvPr id="3" name="Google-Shape-534-p58-4">
            <a:extLst>
              <a:ext uri="{FF2B5EF4-FFF2-40B4-BE49-F238E27FC236}">
                <a16:creationId xmlns:a16="http://schemas.microsoft.com/office/drawing/2014/main" id="{14025851-4D74-4FBC-AF43-1C3C781D5625}"/>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Możemy opisać</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język
daty i kanały
mobilizowanie innych
kontakty z instytucjami
skutki dla autora</a:t>
            </a:r>
          </a:p>
        </p:txBody>
      </p:sp>
      <p:sp>
        <p:nvSpPr>
          <p:cNvPr id="4" name="Content-Placeholder-3-5">
            <a:extLst>
              <a:ext uri="{FF2B5EF4-FFF2-40B4-BE49-F238E27FC236}">
                <a16:creationId xmlns:a16="http://schemas.microsoft.com/office/drawing/2014/main" id="{899CFA81-DDB1-4D2C-A753-DDB6EC9F2B2E}"/>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Nie możemy ogłosić</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ukrytych motywów
diagnoz
centralnej zmowy
bezprawności bez analizy
jednej przyczyny każdej straty</a:t>
            </a:r>
          </a:p>
        </p:txBody>
      </p:sp>
      <p:sp>
        <p:nvSpPr>
          <p:cNvPr id="5" name="accent-line">
            <a:extLst>
              <a:ext uri="{FF2B5EF4-FFF2-40B4-BE49-F238E27FC236}">
                <a16:creationId xmlns:a16="http://schemas.microsoft.com/office/drawing/2014/main" id="{F0F3A5C6-2C29-49F5-98AE-55053C218FF7}"/>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119424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445DA142-C546-7067-8643-7599B52F02C5}"/>
              </a:ext>
            </a:extLst>
          </p:cNvPr>
          <p:cNvSpPr/>
          <p:nvPr/>
        </p:nvSpPr>
        <p:spPr>
          <a:xfrm>
            <a:off x="0" y="0"/>
            <a:ext cx="152400" cy="68580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774B50C6-A692-E760-1598-68B40C6A05BE}"/>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369E74"/>
                </a:solidFill>
                <a:latin typeface="Aptos" panose="020B0004020202020204" pitchFamily="34" charset="0"/>
              </a:rPr>
              <a:t>PODSUMOWANIE</a:t>
            </a:r>
          </a:p>
        </p:txBody>
      </p:sp>
      <p:sp>
        <p:nvSpPr>
          <p:cNvPr id="4" name="pole tekstowe 3">
            <a:extLst>
              <a:ext uri="{FF2B5EF4-FFF2-40B4-BE49-F238E27FC236}">
                <a16:creationId xmlns:a16="http://schemas.microsoft.com/office/drawing/2014/main" id="{0981E6EA-9B21-95DB-F4C0-A22B150AFBCE}"/>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Pięć rzeczy, które warto zapamiętać</a:t>
            </a:r>
          </a:p>
        </p:txBody>
      </p:sp>
      <p:sp>
        <p:nvSpPr>
          <p:cNvPr id="5" name="Prostokąt 4">
            <a:extLst>
              <a:ext uri="{FF2B5EF4-FFF2-40B4-BE49-F238E27FC236}">
                <a16:creationId xmlns:a16="http://schemas.microsoft.com/office/drawing/2014/main" id="{1C134EF0-A215-9503-416D-6D05B15ECCC5}"/>
              </a:ext>
            </a:extLst>
          </p:cNvPr>
          <p:cNvSpPr/>
          <p:nvPr/>
        </p:nvSpPr>
        <p:spPr>
          <a:xfrm>
            <a:off x="736600" y="25019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6F155019-20AE-7D88-462F-E57DBF46114A}"/>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Krytyka to treść. Nagonka to proces.</a:t>
            </a:r>
          </a:p>
        </p:txBody>
      </p:sp>
      <p:sp>
        <p:nvSpPr>
          <p:cNvPr id="7" name="Prostokąt 6">
            <a:extLst>
              <a:ext uri="{FF2B5EF4-FFF2-40B4-BE49-F238E27FC236}">
                <a16:creationId xmlns:a16="http://schemas.microsoft.com/office/drawing/2014/main" id="{86041F18-8807-B52E-47B9-53F440AEACD4}"/>
              </a:ext>
            </a:extLst>
          </p:cNvPr>
          <p:cNvSpPr/>
          <p:nvPr/>
        </p:nvSpPr>
        <p:spPr>
          <a:xfrm>
            <a:off x="736600" y="33401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8A576E66-DF82-B4FB-9A4F-AC6A47D9BBF5}"/>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Widoczność nie jest miarą prawdy ani konsensusu</a:t>
            </a:r>
          </a:p>
        </p:txBody>
      </p:sp>
      <p:sp>
        <p:nvSpPr>
          <p:cNvPr id="9" name="Prostokąt 8">
            <a:extLst>
              <a:ext uri="{FF2B5EF4-FFF2-40B4-BE49-F238E27FC236}">
                <a16:creationId xmlns:a16="http://schemas.microsoft.com/office/drawing/2014/main" id="{72761118-D528-C995-8142-6E224C960190}"/>
              </a:ext>
            </a:extLst>
          </p:cNvPr>
          <p:cNvSpPr/>
          <p:nvPr/>
        </p:nvSpPr>
        <p:spPr>
          <a:xfrm>
            <a:off x="736600" y="41783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B21D9A0C-06D3-8443-8673-D88537606745}"/>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Etykę trzeba zamieniać w procedurę</a:t>
            </a:r>
          </a:p>
        </p:txBody>
      </p:sp>
      <p:sp>
        <p:nvSpPr>
          <p:cNvPr id="11" name="pole tekstowe 10">
            <a:extLst>
              <a:ext uri="{FF2B5EF4-FFF2-40B4-BE49-F238E27FC236}">
                <a16:creationId xmlns:a16="http://schemas.microsoft.com/office/drawing/2014/main" id="{6AB8F901-EFD1-7C82-F971-D79B4EEA901A}"/>
              </a:ext>
            </a:extLst>
          </p:cNvPr>
          <p:cNvSpPr txBox="1"/>
          <p:nvPr/>
        </p:nvSpPr>
        <p:spPr>
          <a:xfrm>
            <a:off x="685800" y="6350000"/>
            <a:ext cx="10795000" cy="130805"/>
          </a:xfrm>
          <a:prstGeom prst="rect">
            <a:avLst/>
          </a:prstGeom>
          <a:noFill/>
        </p:spPr>
        <p:txBody>
          <a:bodyPr vert="horz" wrap="square" lIns="0" tIns="0" rIns="0" bIns="0" rtlCol="0">
            <a:spAutoFit/>
          </a:bodyPr>
          <a:lstStyle/>
          <a:p>
            <a:r>
              <a:rPr lang="pl-PL" sz="850">
                <a:solidFill>
                  <a:srgbClr val="5C696C"/>
                </a:solidFill>
                <a:latin typeface="Aptos" panose="020B0004020202020204" pitchFamily="34" charset="0"/>
              </a:rPr>
              <a:t>Psychologia społeczna + cyberbezpieczeństwo + case study</a:t>
            </a:r>
          </a:p>
        </p:txBody>
      </p:sp>
    </p:spTree>
    <p:extLst>
      <p:ext uri="{BB962C8B-B14F-4D97-AF65-F5344CB8AC3E}">
        <p14:creationId xmlns:p14="http://schemas.microsoft.com/office/powerpoint/2010/main" val="1016641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6" name="Google-Shape-532-p58-2">
            <a:extLst>
              <a:ext uri="{FF2B5EF4-FFF2-40B4-BE49-F238E27FC236}">
                <a16:creationId xmlns:a16="http://schemas.microsoft.com/office/drawing/2014/main" id="{6AA750FD-F6FA-4B1B-8979-481B63EA1A06}"/>
              </a:ext>
            </a:extLst>
          </p:cNvPr>
          <p:cNvSpPr>
            <a:spLocks noGrp="1"/>
          </p:cNvSpPr>
          <p:nvPr/>
        </p:nvSpPr>
        <p:spPr>
          <a:xfrm>
            <a:off x="11279315" y="6279261"/>
            <a:ext cx="518922" cy="241268"/>
          </a:xfrm>
          <a:prstGeom prst="rect">
            <a:avLst/>
          </a:prstGeom>
        </p:spPr>
        <p:txBody>
          <a:bodyPr wrap="square" lIns="0" tIns="0" rIns="0" bIns="0" anchor="b">
            <a:noAutofit/>
          </a:bodyPr>
          <a:lstStyle/>
          <a:p>
            <a:pPr algn="r">
              <a:defRPr sz="1000">
                <a:solidFill>
                  <a:srgbClr val="000000"/>
                </a:solidFill>
                <a:latin typeface="Helvetica Neue"/>
                <a:ea typeface="Helvetica Neue"/>
                <a:cs typeface="Helvetica Neue"/>
              </a:defRPr>
            </a:pPr>
            <a:r>
              <a:t>26</a:t>
            </a:r>
          </a:p>
        </p:txBody>
      </p:sp>
      <p:sp>
        <p:nvSpPr>
          <p:cNvPr id="2" name="Google-Shape-533-p58-3">
            <a:extLst>
              <a:ext uri="{FF2B5EF4-FFF2-40B4-BE49-F238E27FC236}">
                <a16:creationId xmlns:a16="http://schemas.microsoft.com/office/drawing/2014/main" id="{A467020B-DCED-4347-9671-8798FAEFFF34}"/>
              </a:ext>
            </a:extLst>
          </p:cNvPr>
          <p:cNvSpPr>
            <a:spLocks noGrp="1"/>
          </p:cNvSpPr>
          <p:nvPr/>
        </p:nvSpPr>
        <p:spPr>
          <a:xfrm>
            <a:off x="393668" y="344043"/>
            <a:ext cx="11404568" cy="1047464"/>
          </a:xfrm>
          <a:prstGeom prst="rect">
            <a:avLst/>
          </a:prstGeom>
        </p:spPr>
        <p:txBody>
          <a:bodyPr wrap="square" lIns="0" tIns="0" rIns="0" bIns="0" anchor="t">
            <a:noAutofit/>
          </a:bodyPr>
          <a:lstStyle/>
          <a:p>
            <a:pPr algn="l">
              <a:lnSpc>
                <a:spcPct val="108000"/>
              </a:lnSpc>
              <a:spcAft>
                <a:spcPts val="650"/>
              </a:spcAft>
              <a:buNone/>
              <a:defRPr sz="2900">
                <a:solidFill>
                  <a:srgbClr val="000000"/>
                </a:solidFill>
                <a:latin typeface="Helvetica Neue"/>
                <a:ea typeface="Helvetica Neue"/>
                <a:cs typeface="Helvetica Neue"/>
              </a:defRPr>
            </a:pPr>
            <a:r>
              <a:rPr sz="3075" b="1">
                <a:solidFill>
                  <a:srgbClr val="11151A"/>
                </a:solidFill>
                <a:latin typeface="Aptos"/>
                <a:ea typeface="Aptos"/>
                <a:cs typeface="Aptos"/>
              </a:rPr>
              <a:t>Wybrane źródła</a:t>
            </a:r>
          </a:p>
        </p:txBody>
      </p:sp>
      <p:sp>
        <p:nvSpPr>
          <p:cNvPr id="3" name="Google-Shape-534-p58-4">
            <a:extLst>
              <a:ext uri="{FF2B5EF4-FFF2-40B4-BE49-F238E27FC236}">
                <a16:creationId xmlns:a16="http://schemas.microsoft.com/office/drawing/2014/main" id="{6AFE2E42-8AA2-4EB1-8283-7AEE3FBDFFE4}"/>
              </a:ext>
            </a:extLst>
          </p:cNvPr>
          <p:cNvSpPr>
            <a:spLocks noGrp="1"/>
          </p:cNvSpPr>
          <p:nvPr/>
        </p:nvSpPr>
        <p:spPr>
          <a:xfrm>
            <a:off x="393668" y="2031968"/>
            <a:ext cx="5537168" cy="3534823"/>
          </a:xfrm>
          <a:prstGeom prst="rect">
            <a:avLst/>
          </a:prstGeom>
        </p:spPr>
        <p:txBody>
          <a:bodyPr wrap="square" lIns="0" tIns="0" rIns="0" bIns="0" anchor="t">
            <a:no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Psychologia</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Williams, 2007
Suler, 2004
Brady i in., 2021
Kulik i in., 2008
Ecker i in., 2022</a:t>
            </a:r>
          </a:p>
        </p:txBody>
      </p:sp>
      <p:sp>
        <p:nvSpPr>
          <p:cNvPr id="4" name="Content-Placeholder-3-5">
            <a:extLst>
              <a:ext uri="{FF2B5EF4-FFF2-40B4-BE49-F238E27FC236}">
                <a16:creationId xmlns:a16="http://schemas.microsoft.com/office/drawing/2014/main" id="{68D1163D-F45E-4F78-8D8D-8A29B3F6D434}"/>
              </a:ext>
            </a:extLst>
          </p:cNvPr>
          <p:cNvSpPr>
            <a:spLocks noGrp="1"/>
          </p:cNvSpPr>
          <p:nvPr/>
        </p:nvSpPr>
        <p:spPr>
          <a:xfrm>
            <a:off x="6256592" y="2031968"/>
            <a:ext cx="5537168" cy="3534823"/>
          </a:xfrm>
          <a:prstGeom prst="rect">
            <a:avLst/>
          </a:prstGeom>
        </p:spPr>
        <p:txBody>
          <a:bodyPr lIns="0" tIns="0" rIns="0" bIns="0">
            <a:normAutofit/>
          </a:bodyPr>
          <a:lstStyle/>
          <a:p>
            <a:pPr algn="l">
              <a:lnSpc>
                <a:spcPct val="108000"/>
              </a:lnSpc>
              <a:spcAft>
                <a:spcPts val="650"/>
              </a:spcAft>
              <a:buNone/>
              <a:defRPr sz="2400">
                <a:solidFill>
                  <a:srgbClr val="000000"/>
                </a:solidFill>
                <a:latin typeface="Helvetica Neue"/>
                <a:ea typeface="Helvetica Neue"/>
                <a:cs typeface="Helvetica Neue"/>
              </a:defRPr>
            </a:pPr>
            <a:r>
              <a:rPr sz="2025" b="1">
                <a:solidFill>
                  <a:srgbClr val="009DB8"/>
                </a:solidFill>
                <a:latin typeface="Aptos"/>
                <a:ea typeface="Aptos"/>
                <a:cs typeface="Aptos"/>
              </a:rPr>
              <a:t>Szkoda i reagowanie</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11151A"/>
                </a:solidFill>
                <a:latin typeface="Aptos"/>
                <a:ea typeface="Aptos"/>
                <a:cs typeface="Aptos"/>
              </a:rPr>
              <a:t>Stevens i in., 2021
Verkuil i in., 2015
Shields i in., 2016
Nolen-Hoeksema i in., 2008
NIST SP 800-61r3</a:t>
            </a:r>
          </a:p>
        </p:txBody>
      </p:sp>
      <p:sp>
        <p:nvSpPr>
          <p:cNvPr id="5" name="accent-line">
            <a:extLst>
              <a:ext uri="{FF2B5EF4-FFF2-40B4-BE49-F238E27FC236}">
                <a16:creationId xmlns:a16="http://schemas.microsoft.com/office/drawing/2014/main" id="{8148DD33-026D-4B95-ADE3-8F74849BDAFB}"/>
              </a:ext>
            </a:extLst>
          </p:cNvPr>
          <p:cNvSpPr>
            <a:spLocks noGrp="1"/>
          </p:cNvSpPr>
          <p:nvPr/>
        </p:nvSpPr>
        <p:spPr>
          <a:xfrm>
            <a:off x="0" y="0"/>
            <a:ext cx="104775" cy="6858000"/>
          </a:xfrm>
          <a:prstGeom prst="rect">
            <a:avLst/>
          </a:prstGeom>
          <a:solidFill>
            <a:srgbClr val="009DB8"/>
          </a:solidFill>
          <a:ln w="0">
            <a:solidFill>
              <a:srgbClr val="009DB8"/>
            </a:solidFill>
            <a:prstDash val="solid"/>
          </a:ln>
        </p:spPr>
        <p:txBody>
          <a:bodyPr/>
          <a:lstStyle/>
          <a:p>
            <a:endParaRPr lang="pl-PL"/>
          </a:p>
        </p:txBody>
      </p:sp>
    </p:spTree>
    <p:extLst>
      <p:ext uri="{BB962C8B-B14F-4D97-AF65-F5344CB8AC3E}">
        <p14:creationId xmlns:p14="http://schemas.microsoft.com/office/powerpoint/2010/main" val="1250802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157CE00-E69A-F8AE-E4D0-5C7D469BD0F9}"/>
              </a:ext>
            </a:extLst>
          </p:cNvPr>
          <p:cNvSpPr/>
          <p:nvPr/>
        </p:nvSpPr>
        <p:spPr>
          <a:xfrm>
            <a:off x="0" y="0"/>
            <a:ext cx="152400" cy="68580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D02FFEBD-C5C5-9789-2A7C-13D93B6A0638}"/>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00A4BE"/>
                </a:solidFill>
                <a:latin typeface="Aptos" panose="020B0004020202020204" pitchFamily="34" charset="0"/>
              </a:rPr>
              <a:t>DEFINICJA OPERACYJNA</a:t>
            </a:r>
          </a:p>
        </p:txBody>
      </p:sp>
      <p:sp>
        <p:nvSpPr>
          <p:cNvPr id="4" name="pole tekstowe 3">
            <a:extLst>
              <a:ext uri="{FF2B5EF4-FFF2-40B4-BE49-F238E27FC236}">
                <a16:creationId xmlns:a16="http://schemas.microsoft.com/office/drawing/2014/main" id="{73D403EA-9707-C2A3-E6F0-189F14647CE9}"/>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Hejt to proces, nie etykieta osoby</a:t>
            </a:r>
          </a:p>
        </p:txBody>
      </p:sp>
      <p:sp>
        <p:nvSpPr>
          <p:cNvPr id="5" name="Prostokąt 4">
            <a:extLst>
              <a:ext uri="{FF2B5EF4-FFF2-40B4-BE49-F238E27FC236}">
                <a16:creationId xmlns:a16="http://schemas.microsoft.com/office/drawing/2014/main" id="{645666C5-67A8-56F8-43F6-C9A9300935B5}"/>
              </a:ext>
            </a:extLst>
          </p:cNvPr>
          <p:cNvSpPr/>
          <p:nvPr/>
        </p:nvSpPr>
        <p:spPr>
          <a:xfrm>
            <a:off x="736600" y="25019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44F30A5E-4D70-7B67-3FC9-11300E40ACBA}"/>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Powtarzalność i personalizacja</a:t>
            </a:r>
          </a:p>
        </p:txBody>
      </p:sp>
      <p:sp>
        <p:nvSpPr>
          <p:cNvPr id="7" name="Prostokąt 6">
            <a:extLst>
              <a:ext uri="{FF2B5EF4-FFF2-40B4-BE49-F238E27FC236}">
                <a16:creationId xmlns:a16="http://schemas.microsoft.com/office/drawing/2014/main" id="{CEE005CB-74AB-630F-4753-1743A2DD70DB}"/>
              </a:ext>
            </a:extLst>
          </p:cNvPr>
          <p:cNvSpPr/>
          <p:nvPr/>
        </p:nvSpPr>
        <p:spPr>
          <a:xfrm>
            <a:off x="736600" y="33401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91E74780-9A0E-E9BF-9C6C-5E142E3ECCAF}"/>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Ekspansja do nowych kanałów i osób</a:t>
            </a:r>
          </a:p>
        </p:txBody>
      </p:sp>
      <p:sp>
        <p:nvSpPr>
          <p:cNvPr id="9" name="Prostokąt 8">
            <a:extLst>
              <a:ext uri="{FF2B5EF4-FFF2-40B4-BE49-F238E27FC236}">
                <a16:creationId xmlns:a16="http://schemas.microsoft.com/office/drawing/2014/main" id="{3D1C3ADA-97A3-FF05-4B6F-91B3362313D2}"/>
              </a:ext>
            </a:extLst>
          </p:cNvPr>
          <p:cNvSpPr/>
          <p:nvPr/>
        </p:nvSpPr>
        <p:spPr>
          <a:xfrm>
            <a:off x="736600" y="41783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6AC228ED-21B4-DBA7-B066-D0DD7EF35C2E}"/>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Koszt społeczny większy niż funkcja naprawcza</a:t>
            </a:r>
          </a:p>
        </p:txBody>
      </p:sp>
      <p:sp>
        <p:nvSpPr>
          <p:cNvPr id="11" name="pole tekstowe 10">
            <a:extLst>
              <a:ext uri="{FF2B5EF4-FFF2-40B4-BE49-F238E27FC236}">
                <a16:creationId xmlns:a16="http://schemas.microsoft.com/office/drawing/2014/main" id="{0654F861-5E98-E301-1DBA-A9412BF04442}"/>
              </a:ext>
            </a:extLst>
          </p:cNvPr>
          <p:cNvSpPr txBox="1"/>
          <p:nvPr/>
        </p:nvSpPr>
        <p:spPr>
          <a:xfrm>
            <a:off x="685800" y="6350000"/>
            <a:ext cx="10795000" cy="130805"/>
          </a:xfrm>
          <a:prstGeom prst="rect">
            <a:avLst/>
          </a:prstGeom>
          <a:noFill/>
        </p:spPr>
        <p:txBody>
          <a:bodyPr vert="horz" wrap="square" lIns="0" tIns="0" rIns="0" bIns="0" rtlCol="0">
            <a:spAutoFit/>
          </a:bodyPr>
          <a:lstStyle/>
          <a:p>
            <a:r>
              <a:rPr lang="pl-PL" sz="850">
                <a:solidFill>
                  <a:srgbClr val="5C696C"/>
                </a:solidFill>
                <a:latin typeface="Aptos" panose="020B0004020202020204" pitchFamily="34" charset="0"/>
              </a:rPr>
              <a:t>Analizujemy zachowania i sekwencje, nie diagnozujemy ludzi.</a:t>
            </a:r>
          </a:p>
        </p:txBody>
      </p:sp>
    </p:spTree>
    <p:extLst>
      <p:ext uri="{BB962C8B-B14F-4D97-AF65-F5344CB8AC3E}">
        <p14:creationId xmlns:p14="http://schemas.microsoft.com/office/powerpoint/2010/main" val="2271625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B1016"/>
        </a:solidFill>
        <a:effectLst/>
      </p:bgPr>
    </p:bg>
    <p:spTree>
      <p:nvGrpSpPr>
        <p:cNvPr id="1" name=""/>
        <p:cNvGrpSpPr/>
        <p:nvPr/>
      </p:nvGrpSpPr>
      <p:grpSpPr>
        <a:xfrm>
          <a:off x="0" y="0"/>
          <a:ext cx="0" cy="0"/>
          <a:chOff x="0" y="0"/>
          <a:chExt cx="0" cy="0"/>
        </a:xfrm>
      </p:grpSpPr>
      <p:sp>
        <p:nvSpPr>
          <p:cNvPr id="5" name="Title-3-1">
            <a:extLst>
              <a:ext uri="{FF2B5EF4-FFF2-40B4-BE49-F238E27FC236}">
                <a16:creationId xmlns:a16="http://schemas.microsoft.com/office/drawing/2014/main" id="{E53F2596-833A-4C89-8551-B6E8FD75BED7}"/>
              </a:ext>
            </a:extLst>
          </p:cNvPr>
          <p:cNvSpPr>
            <a:spLocks noGrp="1"/>
          </p:cNvSpPr>
          <p:nvPr/>
        </p:nvSpPr>
        <p:spPr>
          <a:xfrm>
            <a:off x="393668" y="1738789"/>
            <a:ext cx="9448800" cy="2491454"/>
          </a:xfrm>
          <a:prstGeom prst="rect">
            <a:avLst/>
          </a:prstGeom>
        </p:spPr>
        <p:txBody>
          <a:bodyPr lIns="0" tIns="0" rIns="0" bIns="0" anchor="b">
            <a:noAutofit/>
          </a:bodyPr>
          <a:lstStyle/>
          <a:p>
            <a:pPr algn="l">
              <a:lnSpc>
                <a:spcPct val="108000"/>
              </a:lnSpc>
              <a:spcAft>
                <a:spcPts val="650"/>
              </a:spcAft>
              <a:buNone/>
              <a:defRPr sz="6000">
                <a:solidFill>
                  <a:srgbClr val="000000"/>
                </a:solidFill>
                <a:latin typeface="Helvetica Neue"/>
                <a:ea typeface="Helvetica Neue"/>
                <a:cs typeface="Helvetica Neue"/>
              </a:defRPr>
            </a:pPr>
            <a:r>
              <a:rPr sz="4725" b="1">
                <a:solidFill>
                  <a:srgbClr val="FFFFFF"/>
                </a:solidFill>
                <a:latin typeface="Aptos"/>
                <a:ea typeface="Aptos"/>
                <a:cs typeface="Aptos"/>
              </a:rPr>
              <a:t>Odpowiedzialność nie odbiera prawa do godności.</a:t>
            </a:r>
          </a:p>
        </p:txBody>
      </p:sp>
      <p:sp>
        <p:nvSpPr>
          <p:cNvPr id="2" name="Subtitle-4-2">
            <a:extLst>
              <a:ext uri="{FF2B5EF4-FFF2-40B4-BE49-F238E27FC236}">
                <a16:creationId xmlns:a16="http://schemas.microsoft.com/office/drawing/2014/main" id="{8E3BD658-2FB3-4D18-A9A9-E2824AFA8185}"/>
              </a:ext>
            </a:extLst>
          </p:cNvPr>
          <p:cNvSpPr>
            <a:spLocks noGrp="1"/>
          </p:cNvSpPr>
          <p:nvPr/>
        </p:nvSpPr>
        <p:spPr>
          <a:xfrm>
            <a:off x="393668" y="4973288"/>
            <a:ext cx="3568732" cy="1080230"/>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D8DDE3"/>
                </a:solidFill>
                <a:latin typeface="Aptos"/>
                <a:ea typeface="Aptos"/>
                <a:cs typeface="Aptos"/>
              </a:rPr>
              <a:t>Krytyka może chronić standardy.</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D8DDE3"/>
                </a:solidFill>
                <a:latin typeface="Aptos"/>
                <a:ea typeface="Aptos"/>
                <a:cs typeface="Aptos"/>
              </a:rPr>
              <a:t>Ostracyzm może zniszczyć zdolność do naprawy.</a:t>
            </a:r>
          </a:p>
          <a:p>
            <a:pPr algn="l">
              <a:lnSpc>
                <a:spcPct val="108000"/>
              </a:lnSpc>
              <a:spcAft>
                <a:spcPts val="650"/>
              </a:spcAft>
              <a:buNone/>
              <a:defRPr sz="2400">
                <a:solidFill>
                  <a:srgbClr val="000000"/>
                </a:solidFill>
                <a:latin typeface="Helvetica Neue"/>
                <a:ea typeface="Helvetica Neue"/>
                <a:cs typeface="Helvetica Neue"/>
              </a:defRPr>
            </a:pPr>
            <a:r>
              <a:rPr sz="1725" b="0">
                <a:solidFill>
                  <a:srgbClr val="D8DDE3"/>
                </a:solidFill>
                <a:latin typeface="Aptos"/>
                <a:ea typeface="Aptos"/>
                <a:cs typeface="Aptos"/>
              </a:rPr>
              <a:t>Najpierw procedura. Potem proporcjonalna decyzja.</a:t>
            </a:r>
          </a:p>
        </p:txBody>
      </p:sp>
      <p:sp>
        <p:nvSpPr>
          <p:cNvPr id="3" name="Subtitle-4-3">
            <a:extLst>
              <a:ext uri="{FF2B5EF4-FFF2-40B4-BE49-F238E27FC236}">
                <a16:creationId xmlns:a16="http://schemas.microsoft.com/office/drawing/2014/main" id="{47EAADEB-BD34-4D14-AB9A-6EB71459076A}"/>
              </a:ext>
            </a:extLst>
          </p:cNvPr>
          <p:cNvSpPr>
            <a:spLocks noGrp="1"/>
          </p:cNvSpPr>
          <p:nvPr/>
        </p:nvSpPr>
        <p:spPr>
          <a:xfrm>
            <a:off x="393668" y="392240"/>
            <a:ext cx="1612868" cy="649129"/>
          </a:xfrm>
          <a:prstGeom prst="rect">
            <a:avLst/>
          </a:prstGeom>
        </p:spPr>
        <p:txBody>
          <a:bodyPr lIns="0" tIns="0" rIns="0" bIns="0">
            <a:noAutofit/>
          </a:bodyPr>
          <a:lstStyle/>
          <a:p>
            <a:pPr algn="l">
              <a:lnSpc>
                <a:spcPct val="108000"/>
              </a:lnSpc>
              <a:spcAft>
                <a:spcPts val="650"/>
              </a:spcAft>
              <a:buNone/>
              <a:defRPr sz="2400">
                <a:solidFill>
                  <a:srgbClr val="000000"/>
                </a:solidFill>
                <a:latin typeface="Helvetica Neue"/>
                <a:ea typeface="Helvetica Neue"/>
                <a:cs typeface="Helvetica Neue"/>
              </a:defRPr>
            </a:pPr>
            <a:r>
              <a:rPr sz="1575" b="1">
                <a:solidFill>
                  <a:srgbClr val="F25C3D"/>
                </a:solidFill>
                <a:latin typeface="Aptos"/>
                <a:ea typeface="Aptos"/>
                <a:cs typeface="Aptos"/>
              </a:rPr>
              <a:t>Wniosek</a:t>
            </a:r>
          </a:p>
        </p:txBody>
      </p:sp>
      <p:sp>
        <p:nvSpPr>
          <p:cNvPr id="4" name="accent-line">
            <a:extLst>
              <a:ext uri="{FF2B5EF4-FFF2-40B4-BE49-F238E27FC236}">
                <a16:creationId xmlns:a16="http://schemas.microsoft.com/office/drawing/2014/main" id="{83FE4782-A6B4-4F74-9B8B-2B50ED292D19}"/>
              </a:ext>
            </a:extLst>
          </p:cNvPr>
          <p:cNvSpPr>
            <a:spLocks noGrp="1"/>
          </p:cNvSpPr>
          <p:nvPr/>
        </p:nvSpPr>
        <p:spPr>
          <a:xfrm>
            <a:off x="0" y="0"/>
            <a:ext cx="104775" cy="6858000"/>
          </a:xfrm>
          <a:prstGeom prst="rect">
            <a:avLst/>
          </a:prstGeom>
          <a:solidFill>
            <a:srgbClr val="F25C3D"/>
          </a:solidFill>
          <a:ln w="0">
            <a:solidFill>
              <a:srgbClr val="F25C3D"/>
            </a:solidFill>
            <a:prstDash val="solid"/>
          </a:ln>
        </p:spPr>
        <p:txBody>
          <a:bodyPr/>
          <a:lstStyle/>
          <a:p>
            <a:endParaRPr lang="pl-PL"/>
          </a:p>
        </p:txBody>
      </p:sp>
    </p:spTree>
    <p:extLst>
      <p:ext uri="{BB962C8B-B14F-4D97-AF65-F5344CB8AC3E}">
        <p14:creationId xmlns:p14="http://schemas.microsoft.com/office/powerpoint/2010/main" val="182642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027F980F-E5CA-B87A-155B-50151E6BD3C7}"/>
              </a:ext>
            </a:extLst>
          </p:cNvPr>
          <p:cNvSpPr/>
          <p:nvPr/>
        </p:nvSpPr>
        <p:spPr>
          <a:xfrm>
            <a:off x="0" y="0"/>
            <a:ext cx="152400" cy="68580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3A15A0E2-03A3-8635-4B58-931297BFE4D1}"/>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EF6F2D"/>
                </a:solidFill>
                <a:latin typeface="Aptos" panose="020B0004020202020204" pitchFamily="34" charset="0"/>
              </a:rPr>
              <a:t>MECHANIZM 1</a:t>
            </a:r>
          </a:p>
        </p:txBody>
      </p:sp>
      <p:sp>
        <p:nvSpPr>
          <p:cNvPr id="4" name="pole tekstowe 3">
            <a:extLst>
              <a:ext uri="{FF2B5EF4-FFF2-40B4-BE49-F238E27FC236}">
                <a16:creationId xmlns:a16="http://schemas.microsoft.com/office/drawing/2014/main" id="{AD7D9AC2-E7C8-3963-79A7-F7614B05201B}"/>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Negatywne treści wygrywają uwagę</a:t>
            </a:r>
          </a:p>
        </p:txBody>
      </p:sp>
      <p:sp>
        <p:nvSpPr>
          <p:cNvPr id="5" name="Prostokąt 4">
            <a:extLst>
              <a:ext uri="{FF2B5EF4-FFF2-40B4-BE49-F238E27FC236}">
                <a16:creationId xmlns:a16="http://schemas.microsoft.com/office/drawing/2014/main" id="{2DE55408-9C01-7629-A212-75373ADEFBD8}"/>
              </a:ext>
            </a:extLst>
          </p:cNvPr>
          <p:cNvSpPr/>
          <p:nvPr/>
        </p:nvSpPr>
        <p:spPr>
          <a:xfrm>
            <a:off x="736600" y="25019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284E16C2-7A9C-A619-56D9-F5749CDBADDF}"/>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Zarzut jest poznawczo silniejszy niż korekta</a:t>
            </a:r>
          </a:p>
        </p:txBody>
      </p:sp>
      <p:sp>
        <p:nvSpPr>
          <p:cNvPr id="7" name="Prostokąt 6">
            <a:extLst>
              <a:ext uri="{FF2B5EF4-FFF2-40B4-BE49-F238E27FC236}">
                <a16:creationId xmlns:a16="http://schemas.microsoft.com/office/drawing/2014/main" id="{CA62EFA9-1773-83A0-5F01-69D41B426B6D}"/>
              </a:ext>
            </a:extLst>
          </p:cNvPr>
          <p:cNvSpPr/>
          <p:nvPr/>
        </p:nvSpPr>
        <p:spPr>
          <a:xfrm>
            <a:off x="736600" y="33401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351AB6F-0075-B9A0-265E-8329A6E3FF80}"/>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Moralna emocja zwiększa gotowość do udostępniania</a:t>
            </a:r>
          </a:p>
        </p:txBody>
      </p:sp>
      <p:sp>
        <p:nvSpPr>
          <p:cNvPr id="9" name="Prostokąt 8">
            <a:extLst>
              <a:ext uri="{FF2B5EF4-FFF2-40B4-BE49-F238E27FC236}">
                <a16:creationId xmlns:a16="http://schemas.microsoft.com/office/drawing/2014/main" id="{04FE40E9-9B96-74F9-52E7-7AB3B62A6213}"/>
              </a:ext>
            </a:extLst>
          </p:cNvPr>
          <p:cNvSpPr/>
          <p:nvPr/>
        </p:nvSpPr>
        <p:spPr>
          <a:xfrm>
            <a:off x="736600" y="41783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810FA152-8209-27EA-CF03-C730E886280C}"/>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Oburzenie daje prostą rolę grupową</a:t>
            </a:r>
          </a:p>
        </p:txBody>
      </p:sp>
      <p:sp>
        <p:nvSpPr>
          <p:cNvPr id="11" name="pole tekstowe 10">
            <a:extLst>
              <a:ext uri="{FF2B5EF4-FFF2-40B4-BE49-F238E27FC236}">
                <a16:creationId xmlns:a16="http://schemas.microsoft.com/office/drawing/2014/main" id="{C77206EC-09E5-4D63-3705-D61CF47E7768}"/>
              </a:ext>
            </a:extLst>
          </p:cNvPr>
          <p:cNvSpPr txBox="1"/>
          <p:nvPr/>
        </p:nvSpPr>
        <p:spPr>
          <a:xfrm>
            <a:off x="685800" y="6350000"/>
            <a:ext cx="10795000" cy="130805"/>
          </a:xfrm>
          <a:prstGeom prst="rect">
            <a:avLst/>
          </a:prstGeom>
          <a:noFill/>
        </p:spPr>
        <p:txBody>
          <a:bodyPr vert="horz" wrap="square" lIns="0" tIns="0" rIns="0" bIns="0" rtlCol="0">
            <a:spAutoFit/>
          </a:bodyPr>
          <a:lstStyle/>
          <a:p>
            <a:r>
              <a:rPr lang="da-DK" sz="850">
                <a:solidFill>
                  <a:srgbClr val="5C696C"/>
                </a:solidFill>
                <a:latin typeface="Aptos" panose="020B0004020202020204" pitchFamily="34" charset="0"/>
              </a:rPr>
              <a:t>Baumeister et al., 2001 | Brady et al., 2017 | Crockett, 2017</a:t>
            </a:r>
            <a:endParaRPr lang="pl-PL" sz="850">
              <a:solidFill>
                <a:srgbClr val="5C696C"/>
              </a:solidFill>
              <a:latin typeface="Aptos" panose="020B0004020202020204" pitchFamily="34" charset="0"/>
            </a:endParaRPr>
          </a:p>
        </p:txBody>
      </p:sp>
    </p:spTree>
    <p:extLst>
      <p:ext uri="{BB962C8B-B14F-4D97-AF65-F5344CB8AC3E}">
        <p14:creationId xmlns:p14="http://schemas.microsoft.com/office/powerpoint/2010/main" val="121616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E2E03868-ED8B-68D5-7A2A-846DAE3F8ACC}"/>
              </a:ext>
            </a:extLst>
          </p:cNvPr>
          <p:cNvSpPr txBox="1"/>
          <p:nvPr/>
        </p:nvSpPr>
        <p:spPr>
          <a:xfrm>
            <a:off x="685800" y="508000"/>
            <a:ext cx="10795000" cy="169277"/>
          </a:xfrm>
          <a:prstGeom prst="rect">
            <a:avLst/>
          </a:prstGeom>
          <a:noFill/>
        </p:spPr>
        <p:txBody>
          <a:bodyPr vert="horz" wrap="square" lIns="0" tIns="0" rIns="0" bIns="0" rtlCol="0">
            <a:spAutoFit/>
          </a:bodyPr>
          <a:lstStyle/>
          <a:p>
            <a:r>
              <a:rPr lang="pl-PL" sz="1100" b="1">
                <a:solidFill>
                  <a:srgbClr val="EF6F2D"/>
                </a:solidFill>
                <a:latin typeface="Aptos" panose="020B0004020202020204" pitchFamily="34" charset="0"/>
              </a:rPr>
              <a:t>ASYMETRIA WIDOCZNOŚCI</a:t>
            </a:r>
          </a:p>
        </p:txBody>
      </p:sp>
      <p:sp>
        <p:nvSpPr>
          <p:cNvPr id="3" name="pole tekstowe 2">
            <a:extLst>
              <a:ext uri="{FF2B5EF4-FFF2-40B4-BE49-F238E27FC236}">
                <a16:creationId xmlns:a16="http://schemas.microsoft.com/office/drawing/2014/main" id="{D32344D9-DEAB-B0C9-BBA9-C23E2990561B}"/>
              </a:ext>
            </a:extLst>
          </p:cNvPr>
          <p:cNvSpPr txBox="1"/>
          <p:nvPr/>
        </p:nvSpPr>
        <p:spPr>
          <a:xfrm>
            <a:off x="685800" y="965200"/>
            <a:ext cx="10668000" cy="461665"/>
          </a:xfrm>
          <a:prstGeom prst="rect">
            <a:avLst/>
          </a:prstGeom>
          <a:noFill/>
        </p:spPr>
        <p:txBody>
          <a:bodyPr vert="horz" wrap="square" lIns="0" tIns="0" rIns="0" bIns="0" rtlCol="0">
            <a:spAutoFit/>
          </a:bodyPr>
          <a:lstStyle/>
          <a:p>
            <a:r>
              <a:rPr lang="pl-PL" sz="3000" b="1">
                <a:solidFill>
                  <a:srgbClr val="13232A"/>
                </a:solidFill>
                <a:latin typeface="Aptos Display" panose="020B0004020202020204" pitchFamily="34" charset="0"/>
              </a:rPr>
              <a:t>Gdzie znikają pozytywne głosy?</a:t>
            </a:r>
          </a:p>
        </p:txBody>
      </p:sp>
      <p:sp>
        <p:nvSpPr>
          <p:cNvPr id="4" name="Prostokąt 3">
            <a:extLst>
              <a:ext uri="{FF2B5EF4-FFF2-40B4-BE49-F238E27FC236}">
                <a16:creationId xmlns:a16="http://schemas.microsoft.com/office/drawing/2014/main" id="{3F749E37-3B52-23F9-DDCD-46CFB7930590}"/>
              </a:ext>
            </a:extLst>
          </p:cNvPr>
          <p:cNvSpPr/>
          <p:nvPr/>
        </p:nvSpPr>
        <p:spPr>
          <a:xfrm>
            <a:off x="685800" y="2336800"/>
            <a:ext cx="5054600" cy="3048000"/>
          </a:xfrm>
          <a:prstGeom prst="rect">
            <a:avLst/>
          </a:prstGeom>
          <a:solidFill>
            <a:srgbClr val="F9E8D2"/>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a:extLst>
              <a:ext uri="{FF2B5EF4-FFF2-40B4-BE49-F238E27FC236}">
                <a16:creationId xmlns:a16="http://schemas.microsoft.com/office/drawing/2014/main" id="{7B80C5B6-1D96-9E33-2857-6E5E33B2CAEA}"/>
              </a:ext>
            </a:extLst>
          </p:cNvPr>
          <p:cNvSpPr txBox="1"/>
          <p:nvPr/>
        </p:nvSpPr>
        <p:spPr>
          <a:xfrm>
            <a:off x="990600" y="2667000"/>
            <a:ext cx="4191000" cy="230832"/>
          </a:xfrm>
          <a:prstGeom prst="rect">
            <a:avLst/>
          </a:prstGeom>
          <a:noFill/>
        </p:spPr>
        <p:txBody>
          <a:bodyPr vert="horz" wrap="square" lIns="0" tIns="0" rIns="0" bIns="0" rtlCol="0">
            <a:spAutoFit/>
          </a:bodyPr>
          <a:lstStyle/>
          <a:p>
            <a:r>
              <a:rPr lang="pl-PL" sz="1500" b="1">
                <a:solidFill>
                  <a:srgbClr val="EF6F2D"/>
                </a:solidFill>
                <a:latin typeface="Aptos" panose="020B0004020202020204" pitchFamily="34" charset="0"/>
              </a:rPr>
              <a:t>GŁOŚNE</a:t>
            </a:r>
          </a:p>
        </p:txBody>
      </p:sp>
      <p:sp>
        <p:nvSpPr>
          <p:cNvPr id="6" name="pole tekstowe 5">
            <a:extLst>
              <a:ext uri="{FF2B5EF4-FFF2-40B4-BE49-F238E27FC236}">
                <a16:creationId xmlns:a16="http://schemas.microsoft.com/office/drawing/2014/main" id="{F93B25C7-BF81-D2E0-CDA0-E36CC18BA4AF}"/>
              </a:ext>
            </a:extLst>
          </p:cNvPr>
          <p:cNvSpPr txBox="1"/>
          <p:nvPr/>
        </p:nvSpPr>
        <p:spPr>
          <a:xfrm>
            <a:off x="990600" y="3390900"/>
            <a:ext cx="4038600" cy="1354217"/>
          </a:xfrm>
          <a:prstGeom prst="rect">
            <a:avLst/>
          </a:prstGeom>
          <a:noFill/>
        </p:spPr>
        <p:txBody>
          <a:bodyPr vert="horz" wrap="square" lIns="0" tIns="0" rIns="0" bIns="0" rtlCol="0">
            <a:spAutoFit/>
          </a:bodyPr>
          <a:lstStyle/>
          <a:p>
            <a:r>
              <a:rPr lang="pl-PL" sz="2200" b="1">
                <a:solidFill>
                  <a:srgbClr val="13232A"/>
                </a:solidFill>
                <a:latin typeface="Aptos Display" panose="020B0004020202020204" pitchFamily="34" charset="0"/>
              </a:rPr>
              <a:t>oburzenie
zarzut
ironia
powtórzenie</a:t>
            </a:r>
          </a:p>
        </p:txBody>
      </p:sp>
      <p:sp>
        <p:nvSpPr>
          <p:cNvPr id="7" name="Prostokąt 6">
            <a:extLst>
              <a:ext uri="{FF2B5EF4-FFF2-40B4-BE49-F238E27FC236}">
                <a16:creationId xmlns:a16="http://schemas.microsoft.com/office/drawing/2014/main" id="{BF1A3881-A0A0-9839-8A44-BF11C7FE82BD}"/>
              </a:ext>
            </a:extLst>
          </p:cNvPr>
          <p:cNvSpPr/>
          <p:nvPr/>
        </p:nvSpPr>
        <p:spPr>
          <a:xfrm>
            <a:off x="6451600" y="2336800"/>
            <a:ext cx="5054600" cy="3048000"/>
          </a:xfrm>
          <a:prstGeom prst="rect">
            <a:avLst/>
          </a:prstGeom>
          <a:solidFill>
            <a:srgbClr val="DEF2F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671EAFDD-2CA0-1BF3-4323-2386339DC198}"/>
              </a:ext>
            </a:extLst>
          </p:cNvPr>
          <p:cNvSpPr txBox="1"/>
          <p:nvPr/>
        </p:nvSpPr>
        <p:spPr>
          <a:xfrm>
            <a:off x="6756400" y="2667000"/>
            <a:ext cx="4191000" cy="230832"/>
          </a:xfrm>
          <a:prstGeom prst="rect">
            <a:avLst/>
          </a:prstGeom>
          <a:noFill/>
        </p:spPr>
        <p:txBody>
          <a:bodyPr vert="horz" wrap="square" lIns="0" tIns="0" rIns="0" bIns="0" rtlCol="0">
            <a:spAutoFit/>
          </a:bodyPr>
          <a:lstStyle/>
          <a:p>
            <a:r>
              <a:rPr lang="pl-PL" sz="1500" b="1">
                <a:solidFill>
                  <a:srgbClr val="00A4BE"/>
                </a:solidFill>
                <a:latin typeface="Aptos" panose="020B0004020202020204" pitchFamily="34" charset="0"/>
              </a:rPr>
              <a:t>NIEWIDOCZNE</a:t>
            </a:r>
          </a:p>
        </p:txBody>
      </p:sp>
      <p:sp>
        <p:nvSpPr>
          <p:cNvPr id="9" name="pole tekstowe 8">
            <a:extLst>
              <a:ext uri="{FF2B5EF4-FFF2-40B4-BE49-F238E27FC236}">
                <a16:creationId xmlns:a16="http://schemas.microsoft.com/office/drawing/2014/main" id="{EF246356-7A75-D3C4-3C0E-86C2CCF7D30C}"/>
              </a:ext>
            </a:extLst>
          </p:cNvPr>
          <p:cNvSpPr txBox="1"/>
          <p:nvPr/>
        </p:nvSpPr>
        <p:spPr>
          <a:xfrm>
            <a:off x="6756400" y="3390900"/>
            <a:ext cx="4038600" cy="1354217"/>
          </a:xfrm>
          <a:prstGeom prst="rect">
            <a:avLst/>
          </a:prstGeom>
          <a:noFill/>
        </p:spPr>
        <p:txBody>
          <a:bodyPr vert="horz" wrap="square" lIns="0" tIns="0" rIns="0" bIns="0" rtlCol="0">
            <a:spAutoFit/>
          </a:bodyPr>
          <a:lstStyle/>
          <a:p>
            <a:r>
              <a:rPr lang="pl-PL" sz="2200" b="1">
                <a:solidFill>
                  <a:srgbClr val="13232A"/>
                </a:solidFill>
                <a:latin typeface="Aptos Display" panose="020B0004020202020204" pitchFamily="34" charset="0"/>
              </a:rPr>
              <a:t>poparcie prywatne
milczenie
samocenzura
wycofanie</a:t>
            </a:r>
          </a:p>
        </p:txBody>
      </p:sp>
      <p:sp>
        <p:nvSpPr>
          <p:cNvPr id="10" name="pole tekstowe 9">
            <a:extLst>
              <a:ext uri="{FF2B5EF4-FFF2-40B4-BE49-F238E27FC236}">
                <a16:creationId xmlns:a16="http://schemas.microsoft.com/office/drawing/2014/main" id="{6E2EC544-5D36-1BBC-9B79-DC1DC0FCDE12}"/>
              </a:ext>
            </a:extLst>
          </p:cNvPr>
          <p:cNvSpPr txBox="1"/>
          <p:nvPr/>
        </p:nvSpPr>
        <p:spPr>
          <a:xfrm>
            <a:off x="685800" y="6019800"/>
            <a:ext cx="10795000" cy="200055"/>
          </a:xfrm>
          <a:prstGeom prst="rect">
            <a:avLst/>
          </a:prstGeom>
          <a:noFill/>
        </p:spPr>
        <p:txBody>
          <a:bodyPr vert="horz" wrap="square" lIns="0" tIns="0" rIns="0" bIns="0" rtlCol="0">
            <a:spAutoFit/>
          </a:bodyPr>
          <a:lstStyle/>
          <a:p>
            <a:r>
              <a:rPr lang="pl-PL" sz="1300" b="1">
                <a:solidFill>
                  <a:srgbClr val="5C696C"/>
                </a:solidFill>
                <a:latin typeface="Aptos" panose="020B0004020202020204" pitchFamily="34" charset="0"/>
              </a:rPr>
              <a:t>Brak publicznego poparcia nie jest dowodem braku poparcia.</a:t>
            </a:r>
          </a:p>
        </p:txBody>
      </p:sp>
    </p:spTree>
    <p:extLst>
      <p:ext uri="{BB962C8B-B14F-4D97-AF65-F5344CB8AC3E}">
        <p14:creationId xmlns:p14="http://schemas.microsoft.com/office/powerpoint/2010/main" val="297119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E10F9B2F-FE53-3CEA-70BB-5B60549CA623}"/>
              </a:ext>
            </a:extLst>
          </p:cNvPr>
          <p:cNvSpPr/>
          <p:nvPr/>
        </p:nvSpPr>
        <p:spPr>
          <a:xfrm>
            <a:off x="0" y="0"/>
            <a:ext cx="152400" cy="68580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3B893BB8-DA99-128D-3278-3ABF885B0869}"/>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00A4BE"/>
                </a:solidFill>
                <a:latin typeface="Aptos" panose="020B0004020202020204" pitchFamily="34" charset="0"/>
              </a:rPr>
              <a:t>MECHANIZM 2</a:t>
            </a:r>
          </a:p>
        </p:txBody>
      </p:sp>
      <p:sp>
        <p:nvSpPr>
          <p:cNvPr id="4" name="pole tekstowe 3">
            <a:extLst>
              <a:ext uri="{FF2B5EF4-FFF2-40B4-BE49-F238E27FC236}">
                <a16:creationId xmlns:a16="http://schemas.microsoft.com/office/drawing/2014/main" id="{7A1C6A8C-0E96-6719-9323-146A561B066E}"/>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Rozhamowanie online</a:t>
            </a:r>
          </a:p>
        </p:txBody>
      </p:sp>
      <p:sp>
        <p:nvSpPr>
          <p:cNvPr id="5" name="Prostokąt 4">
            <a:extLst>
              <a:ext uri="{FF2B5EF4-FFF2-40B4-BE49-F238E27FC236}">
                <a16:creationId xmlns:a16="http://schemas.microsoft.com/office/drawing/2014/main" id="{778BE475-230A-426D-7873-FFE23A60BD58}"/>
              </a:ext>
            </a:extLst>
          </p:cNvPr>
          <p:cNvSpPr/>
          <p:nvPr/>
        </p:nvSpPr>
        <p:spPr>
          <a:xfrm>
            <a:off x="736600" y="25019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F1BC516C-A9B1-33FB-31CA-D00502A9EBF4}"/>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Dystans osłabia hamowanie</a:t>
            </a:r>
          </a:p>
        </p:txBody>
      </p:sp>
      <p:sp>
        <p:nvSpPr>
          <p:cNvPr id="7" name="Prostokąt 6">
            <a:extLst>
              <a:ext uri="{FF2B5EF4-FFF2-40B4-BE49-F238E27FC236}">
                <a16:creationId xmlns:a16="http://schemas.microsoft.com/office/drawing/2014/main" id="{854768A7-33A7-6FA5-B69E-D4B037455B4B}"/>
              </a:ext>
            </a:extLst>
          </p:cNvPr>
          <p:cNvSpPr/>
          <p:nvPr/>
        </p:nvSpPr>
        <p:spPr>
          <a:xfrm>
            <a:off x="736600" y="33401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B85357B7-B1AC-5CBE-DB69-82CBD5C48450}"/>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Asynchroniczność odracza konsekwencję</a:t>
            </a:r>
          </a:p>
        </p:txBody>
      </p:sp>
      <p:sp>
        <p:nvSpPr>
          <p:cNvPr id="9" name="Prostokąt 8">
            <a:extLst>
              <a:ext uri="{FF2B5EF4-FFF2-40B4-BE49-F238E27FC236}">
                <a16:creationId xmlns:a16="http://schemas.microsoft.com/office/drawing/2014/main" id="{927A3AB7-A5FB-BB89-26C4-28BEC5B8FB14}"/>
              </a:ext>
            </a:extLst>
          </p:cNvPr>
          <p:cNvSpPr/>
          <p:nvPr/>
        </p:nvSpPr>
        <p:spPr>
          <a:xfrm>
            <a:off x="736600" y="4178300"/>
            <a:ext cx="101600" cy="101600"/>
          </a:xfrm>
          <a:prstGeom prst="rect">
            <a:avLst/>
          </a:prstGeom>
          <a:solidFill>
            <a:srgbClr val="00A4BE"/>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A81B486A-E7A9-1F34-F69D-F69BBF5DA6A8}"/>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Publiczność może nagradzać ostry ton</a:t>
            </a:r>
          </a:p>
        </p:txBody>
      </p:sp>
      <p:sp>
        <p:nvSpPr>
          <p:cNvPr id="11" name="pole tekstowe 10">
            <a:extLst>
              <a:ext uri="{FF2B5EF4-FFF2-40B4-BE49-F238E27FC236}">
                <a16:creationId xmlns:a16="http://schemas.microsoft.com/office/drawing/2014/main" id="{94F46C57-0C61-0151-DC83-16E2E2020AA5}"/>
              </a:ext>
            </a:extLst>
          </p:cNvPr>
          <p:cNvSpPr txBox="1"/>
          <p:nvPr/>
        </p:nvSpPr>
        <p:spPr>
          <a:xfrm>
            <a:off x="685800" y="6350000"/>
            <a:ext cx="10795000" cy="130805"/>
          </a:xfrm>
          <a:prstGeom prst="rect">
            <a:avLst/>
          </a:prstGeom>
          <a:noFill/>
        </p:spPr>
        <p:txBody>
          <a:bodyPr vert="horz" wrap="square" lIns="0" tIns="0" rIns="0" bIns="0" rtlCol="0">
            <a:spAutoFit/>
          </a:bodyPr>
          <a:lstStyle/>
          <a:p>
            <a:r>
              <a:rPr lang="pl-PL" sz="850">
                <a:solidFill>
                  <a:srgbClr val="5C696C"/>
                </a:solidFill>
                <a:latin typeface="Aptos" panose="020B0004020202020204" pitchFamily="34" charset="0"/>
              </a:rPr>
              <a:t>Suler, 2004</a:t>
            </a:r>
          </a:p>
        </p:txBody>
      </p:sp>
    </p:spTree>
    <p:extLst>
      <p:ext uri="{BB962C8B-B14F-4D97-AF65-F5344CB8AC3E}">
        <p14:creationId xmlns:p14="http://schemas.microsoft.com/office/powerpoint/2010/main" val="3318074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070F73D8-9096-4A28-E5F4-1EB70FA75FC7}"/>
              </a:ext>
            </a:extLst>
          </p:cNvPr>
          <p:cNvSpPr/>
          <p:nvPr/>
        </p:nvSpPr>
        <p:spPr>
          <a:xfrm>
            <a:off x="0" y="0"/>
            <a:ext cx="152400" cy="68580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A5E7A09F-0731-DB26-E756-12E0B4873E25}"/>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369E74"/>
                </a:solidFill>
                <a:latin typeface="Aptos" panose="020B0004020202020204" pitchFamily="34" charset="0"/>
              </a:rPr>
              <a:t>MECHANIZM 3</a:t>
            </a:r>
          </a:p>
        </p:txBody>
      </p:sp>
      <p:sp>
        <p:nvSpPr>
          <p:cNvPr id="4" name="pole tekstowe 3">
            <a:extLst>
              <a:ext uri="{FF2B5EF4-FFF2-40B4-BE49-F238E27FC236}">
                <a16:creationId xmlns:a16="http://schemas.microsoft.com/office/drawing/2014/main" id="{BD2AA568-4C01-2EE7-EE13-E000EACD1E2C}"/>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Grupa ustala, co jest normalne</a:t>
            </a:r>
          </a:p>
        </p:txBody>
      </p:sp>
      <p:sp>
        <p:nvSpPr>
          <p:cNvPr id="5" name="Prostokąt 4">
            <a:extLst>
              <a:ext uri="{FF2B5EF4-FFF2-40B4-BE49-F238E27FC236}">
                <a16:creationId xmlns:a16="http://schemas.microsoft.com/office/drawing/2014/main" id="{080301C1-395D-4696-EC37-12820EE14666}"/>
              </a:ext>
            </a:extLst>
          </p:cNvPr>
          <p:cNvSpPr/>
          <p:nvPr/>
        </p:nvSpPr>
        <p:spPr>
          <a:xfrm>
            <a:off x="736600" y="25019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95E0B791-A21C-CFDA-BC75-DE12CFAFC220}"/>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Komentarze poprzedników wyznaczają ton</a:t>
            </a:r>
          </a:p>
        </p:txBody>
      </p:sp>
      <p:sp>
        <p:nvSpPr>
          <p:cNvPr id="7" name="Prostokąt 6">
            <a:extLst>
              <a:ext uri="{FF2B5EF4-FFF2-40B4-BE49-F238E27FC236}">
                <a16:creationId xmlns:a16="http://schemas.microsoft.com/office/drawing/2014/main" id="{5CEB7384-BCC7-6343-DB65-459FA4B233A7}"/>
              </a:ext>
            </a:extLst>
          </p:cNvPr>
          <p:cNvSpPr/>
          <p:nvPr/>
        </p:nvSpPr>
        <p:spPr>
          <a:xfrm>
            <a:off x="736600" y="33401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74CEA68A-F7F0-C8AA-2188-88151E3746B2}"/>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Aprobata wzmacnia ostrzejsze zachowania</a:t>
            </a:r>
          </a:p>
        </p:txBody>
      </p:sp>
      <p:sp>
        <p:nvSpPr>
          <p:cNvPr id="9" name="Prostokąt 8">
            <a:extLst>
              <a:ext uri="{FF2B5EF4-FFF2-40B4-BE49-F238E27FC236}">
                <a16:creationId xmlns:a16="http://schemas.microsoft.com/office/drawing/2014/main" id="{370ECA3A-0D75-FA66-1494-416DA4B5EC13}"/>
              </a:ext>
            </a:extLst>
          </p:cNvPr>
          <p:cNvSpPr/>
          <p:nvPr/>
        </p:nvSpPr>
        <p:spPr>
          <a:xfrm>
            <a:off x="736600" y="4178300"/>
            <a:ext cx="101600" cy="101600"/>
          </a:xfrm>
          <a:prstGeom prst="rect">
            <a:avLst/>
          </a:prstGeom>
          <a:solidFill>
            <a:srgbClr val="369E74"/>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E116FD7A-625E-1563-4955-DEB388FB1A14}"/>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Sprzeciw może zostać uznany za nielojalność</a:t>
            </a:r>
          </a:p>
        </p:txBody>
      </p:sp>
      <p:sp>
        <p:nvSpPr>
          <p:cNvPr id="11" name="pole tekstowe 10">
            <a:extLst>
              <a:ext uri="{FF2B5EF4-FFF2-40B4-BE49-F238E27FC236}">
                <a16:creationId xmlns:a16="http://schemas.microsoft.com/office/drawing/2014/main" id="{665E0ED7-5402-E9D2-C96E-A12C73BE2587}"/>
              </a:ext>
            </a:extLst>
          </p:cNvPr>
          <p:cNvSpPr txBox="1"/>
          <p:nvPr/>
        </p:nvSpPr>
        <p:spPr>
          <a:xfrm>
            <a:off x="685800" y="6350000"/>
            <a:ext cx="10795000" cy="130805"/>
          </a:xfrm>
          <a:prstGeom prst="rect">
            <a:avLst/>
          </a:prstGeom>
          <a:noFill/>
        </p:spPr>
        <p:txBody>
          <a:bodyPr vert="horz" wrap="square" lIns="0" tIns="0" rIns="0" bIns="0" rtlCol="0">
            <a:spAutoFit/>
          </a:bodyPr>
          <a:lstStyle/>
          <a:p>
            <a:r>
              <a:rPr lang="sv-SE" sz="850">
                <a:solidFill>
                  <a:srgbClr val="5C696C"/>
                </a:solidFill>
                <a:latin typeface="Aptos" panose="020B0004020202020204" pitchFamily="34" charset="0"/>
              </a:rPr>
              <a:t>Rösner &amp; Krämer, 2016 | Smith et al., 2024</a:t>
            </a:r>
            <a:endParaRPr lang="pl-PL" sz="850">
              <a:solidFill>
                <a:srgbClr val="5C696C"/>
              </a:solidFill>
              <a:latin typeface="Aptos" panose="020B0004020202020204" pitchFamily="34" charset="0"/>
            </a:endParaRPr>
          </a:p>
        </p:txBody>
      </p:sp>
    </p:spTree>
    <p:extLst>
      <p:ext uri="{BB962C8B-B14F-4D97-AF65-F5344CB8AC3E}">
        <p14:creationId xmlns:p14="http://schemas.microsoft.com/office/powerpoint/2010/main" val="217046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3EB"/>
        </a:solid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28DF2619-17F8-9CA6-C555-2EAA82E0B1CF}"/>
              </a:ext>
            </a:extLst>
          </p:cNvPr>
          <p:cNvSpPr/>
          <p:nvPr/>
        </p:nvSpPr>
        <p:spPr>
          <a:xfrm>
            <a:off x="0" y="0"/>
            <a:ext cx="152400" cy="68580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F5A67B13-3D4F-6D48-EE37-D5BAF4E2836A}"/>
              </a:ext>
            </a:extLst>
          </p:cNvPr>
          <p:cNvSpPr txBox="1"/>
          <p:nvPr/>
        </p:nvSpPr>
        <p:spPr>
          <a:xfrm>
            <a:off x="685800" y="482600"/>
            <a:ext cx="10287000" cy="169277"/>
          </a:xfrm>
          <a:prstGeom prst="rect">
            <a:avLst/>
          </a:prstGeom>
          <a:noFill/>
        </p:spPr>
        <p:txBody>
          <a:bodyPr vert="horz" wrap="square" lIns="0" tIns="0" rIns="0" bIns="0" rtlCol="0">
            <a:spAutoFit/>
          </a:bodyPr>
          <a:lstStyle/>
          <a:p>
            <a:r>
              <a:rPr lang="pl-PL" sz="1100" b="1">
                <a:solidFill>
                  <a:srgbClr val="EF6F2D"/>
                </a:solidFill>
                <a:latin typeface="Aptos" panose="020B0004020202020204" pitchFamily="34" charset="0"/>
              </a:rPr>
              <a:t>MECHANIZM 4</a:t>
            </a:r>
          </a:p>
        </p:txBody>
      </p:sp>
      <p:sp>
        <p:nvSpPr>
          <p:cNvPr id="4" name="pole tekstowe 3">
            <a:extLst>
              <a:ext uri="{FF2B5EF4-FFF2-40B4-BE49-F238E27FC236}">
                <a16:creationId xmlns:a16="http://schemas.microsoft.com/office/drawing/2014/main" id="{F50AE1C5-66F2-56D3-8D4F-A9633E55C0A8}"/>
              </a:ext>
            </a:extLst>
          </p:cNvPr>
          <p:cNvSpPr txBox="1"/>
          <p:nvPr/>
        </p:nvSpPr>
        <p:spPr>
          <a:xfrm>
            <a:off x="685800" y="914400"/>
            <a:ext cx="10668000" cy="446276"/>
          </a:xfrm>
          <a:prstGeom prst="rect">
            <a:avLst/>
          </a:prstGeom>
          <a:noFill/>
        </p:spPr>
        <p:txBody>
          <a:bodyPr vert="horz" wrap="square" lIns="0" tIns="0" rIns="0" bIns="0" rtlCol="0">
            <a:spAutoFit/>
          </a:bodyPr>
          <a:lstStyle/>
          <a:p>
            <a:r>
              <a:rPr lang="pl-PL" sz="2900" b="1">
                <a:solidFill>
                  <a:srgbClr val="13232A"/>
                </a:solidFill>
                <a:latin typeface="Aptos Display" panose="020B0004020202020204" pitchFamily="34" charset="0"/>
              </a:rPr>
              <a:t>Ostracyzm uderza w cztery potrzeby</a:t>
            </a:r>
          </a:p>
        </p:txBody>
      </p:sp>
      <p:sp>
        <p:nvSpPr>
          <p:cNvPr id="5" name="Prostokąt 4">
            <a:extLst>
              <a:ext uri="{FF2B5EF4-FFF2-40B4-BE49-F238E27FC236}">
                <a16:creationId xmlns:a16="http://schemas.microsoft.com/office/drawing/2014/main" id="{454F46B3-7790-FD47-6B8A-24111672E2FE}"/>
              </a:ext>
            </a:extLst>
          </p:cNvPr>
          <p:cNvSpPr/>
          <p:nvPr/>
        </p:nvSpPr>
        <p:spPr>
          <a:xfrm>
            <a:off x="736600" y="25019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C6AEA540-6AB6-9D2A-64E2-2B1B2CE4284E}"/>
              </a:ext>
            </a:extLst>
          </p:cNvPr>
          <p:cNvSpPr txBox="1"/>
          <p:nvPr/>
        </p:nvSpPr>
        <p:spPr>
          <a:xfrm>
            <a:off x="1066800" y="24130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Przynależność</a:t>
            </a:r>
          </a:p>
        </p:txBody>
      </p:sp>
      <p:sp>
        <p:nvSpPr>
          <p:cNvPr id="7" name="Prostokąt 6">
            <a:extLst>
              <a:ext uri="{FF2B5EF4-FFF2-40B4-BE49-F238E27FC236}">
                <a16:creationId xmlns:a16="http://schemas.microsoft.com/office/drawing/2014/main" id="{13E1B951-E498-97D7-556C-CAB4B8C604B0}"/>
              </a:ext>
            </a:extLst>
          </p:cNvPr>
          <p:cNvSpPr/>
          <p:nvPr/>
        </p:nvSpPr>
        <p:spPr>
          <a:xfrm>
            <a:off x="736600" y="33401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358033B9-1BE8-E613-85B6-671CCAAA9745}"/>
              </a:ext>
            </a:extLst>
          </p:cNvPr>
          <p:cNvSpPr txBox="1"/>
          <p:nvPr/>
        </p:nvSpPr>
        <p:spPr>
          <a:xfrm>
            <a:off x="1066800" y="32512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Samoocena</a:t>
            </a:r>
          </a:p>
        </p:txBody>
      </p:sp>
      <p:sp>
        <p:nvSpPr>
          <p:cNvPr id="9" name="Prostokąt 8">
            <a:extLst>
              <a:ext uri="{FF2B5EF4-FFF2-40B4-BE49-F238E27FC236}">
                <a16:creationId xmlns:a16="http://schemas.microsoft.com/office/drawing/2014/main" id="{64CCE236-209E-EAFD-9833-A7C08AB2E820}"/>
              </a:ext>
            </a:extLst>
          </p:cNvPr>
          <p:cNvSpPr/>
          <p:nvPr/>
        </p:nvSpPr>
        <p:spPr>
          <a:xfrm>
            <a:off x="736600" y="4178300"/>
            <a:ext cx="101600" cy="101600"/>
          </a:xfrm>
          <a:prstGeom prst="rect">
            <a:avLst/>
          </a:prstGeom>
          <a:solidFill>
            <a:srgbClr val="EF6F2D"/>
          </a:solidFill>
          <a:ln w="19050">
            <a:noFill/>
            <a:prstDash val="solid"/>
          </a:ln>
          <a:effectLst/>
          <a:extLst>
            <a:ext uri="{91240B29-F687-4F45-9708-019B960494DF}">
              <a14:hiddenLine xmlns:a14="http://schemas.microsoft.com/office/drawing/2010/main" w="19050">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74EFF252-C41B-01F9-74DD-19EF9C33B6F0}"/>
              </a:ext>
            </a:extLst>
          </p:cNvPr>
          <p:cNvSpPr txBox="1"/>
          <p:nvPr/>
        </p:nvSpPr>
        <p:spPr>
          <a:xfrm>
            <a:off x="1066800" y="4089400"/>
            <a:ext cx="10033000" cy="307777"/>
          </a:xfrm>
          <a:prstGeom prst="rect">
            <a:avLst/>
          </a:prstGeom>
          <a:noFill/>
        </p:spPr>
        <p:txBody>
          <a:bodyPr vert="horz" wrap="square" lIns="0" tIns="0" rIns="0" bIns="0" rtlCol="0">
            <a:spAutoFit/>
          </a:bodyPr>
          <a:lstStyle/>
          <a:p>
            <a:r>
              <a:rPr lang="pl-PL" sz="2000">
                <a:solidFill>
                  <a:srgbClr val="13232A"/>
                </a:solidFill>
                <a:latin typeface="Aptos" panose="020B0004020202020204" pitchFamily="34" charset="0"/>
              </a:rPr>
              <a:t>Kontrola i znaczące istnienie</a:t>
            </a:r>
          </a:p>
        </p:txBody>
      </p:sp>
      <p:sp>
        <p:nvSpPr>
          <p:cNvPr id="11" name="pole tekstowe 10">
            <a:extLst>
              <a:ext uri="{FF2B5EF4-FFF2-40B4-BE49-F238E27FC236}">
                <a16:creationId xmlns:a16="http://schemas.microsoft.com/office/drawing/2014/main" id="{93E3CEAE-6A87-97AE-C32F-303BBA630C9F}"/>
              </a:ext>
            </a:extLst>
          </p:cNvPr>
          <p:cNvSpPr txBox="1"/>
          <p:nvPr/>
        </p:nvSpPr>
        <p:spPr>
          <a:xfrm>
            <a:off x="685800" y="6350000"/>
            <a:ext cx="10795000" cy="130805"/>
          </a:xfrm>
          <a:prstGeom prst="rect">
            <a:avLst/>
          </a:prstGeom>
          <a:noFill/>
        </p:spPr>
        <p:txBody>
          <a:bodyPr vert="horz" wrap="square" lIns="0" tIns="0" rIns="0" bIns="0" rtlCol="0">
            <a:spAutoFit/>
          </a:bodyPr>
          <a:lstStyle/>
          <a:p>
            <a:r>
              <a:rPr lang="pl-PL" sz="850">
                <a:solidFill>
                  <a:srgbClr val="5C696C"/>
                </a:solidFill>
                <a:latin typeface="Aptos" panose="020B0004020202020204" pitchFamily="34" charset="0"/>
              </a:rPr>
              <a:t>Williams, 2007</a:t>
            </a:r>
          </a:p>
        </p:txBody>
      </p:sp>
    </p:spTree>
    <p:extLst>
      <p:ext uri="{BB962C8B-B14F-4D97-AF65-F5344CB8AC3E}">
        <p14:creationId xmlns:p14="http://schemas.microsoft.com/office/powerpoint/2010/main" val="3873335705"/>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894</TotalTime>
  <Words>9176</Words>
  <DocSecurity>0</DocSecurity>
  <PresentationFormat>Panoramiczny</PresentationFormat>
  <Paragraphs>461</Paragraphs>
  <Slides>40</Slides>
  <Notes>40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40</vt:i4>
      </vt:variant>
    </vt:vector>
  </HeadingPairs>
  <TitlesOfParts>
    <vt:vector size="44" baseType="lpstr">
      <vt:lpstr>Aptos</vt:lpstr>
      <vt:lpstr>Aptos Display</vt:lpstr>
      <vt:lpstr>Calibri</vt:lpstr>
      <vt:lpstr>ChatGPT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2026-07-26T10:16:44Z</dcterms:created>
  <dcterms:modified xsi:type="dcterms:W3CDTF">2026-08-30T08:18:52Z</dcterms:modified>
</cp:coreProperties>
</file>